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6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432" y="14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58BAE0D-A4C9-46B7-B0FD-260C5D8CD1B9}" type="datetimeFigureOut">
              <a:rPr lang="ru-RU" smtClean="0"/>
              <a:pPr/>
              <a:t>02.02.2014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CCC4B11F-C698-489D-BC5F-57635134594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file:///C:\Users\User\Desktop\&#1082;&#1086;&#1085;&#1092;&#1077;&#1088;&#1077;&#1085;&#1094;&#1080;&#1103;\&#1088;&#1077;&#1096;&#1077;&#1085;&#1080;&#1077;%20&#1082;&#1091;&#1073;_&#1091;&#1088;&#1072;&#1074;&#1085;\Project1.exe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57290" y="1571612"/>
            <a:ext cx="7406640" cy="218929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cap="all" dirty="0" smtClean="0">
                <a:latin typeface="Times New Roman" pitchFamily="18" charset="0"/>
              </a:rPr>
              <a:t>Использование компьютерных методов при нахождении корней алгебраического уравнения 3 степени с произвольными действительными коэффициентами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4414" y="4000504"/>
            <a:ext cx="7572428" cy="1752600"/>
          </a:xfrm>
        </p:spPr>
        <p:txBody>
          <a:bodyPr>
            <a:normAutofit fontScale="92500"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Авторы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Ефимова Анна, Мартынов Андрей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учащиеся 10 класса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Руководитель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Титов Александр Иванович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учитель информатики и ИКТ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43306" y="142852"/>
            <a:ext cx="18174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МОУ СОШ №11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071934" y="6357958"/>
            <a:ext cx="10337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2014 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285860"/>
            <a:ext cx="7429552" cy="481966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Цель проекта:</a:t>
            </a:r>
          </a:p>
          <a:p>
            <a:pPr marL="360363" indent="0" algn="just">
              <a:buNone/>
            </a:pPr>
            <a:r>
              <a:rPr lang="ru-RU" sz="2000" dirty="0" smtClean="0">
                <a:latin typeface="Times New Roman" pitchFamily="18" charset="0"/>
              </a:rPr>
              <a:t>Систематизация знаний о способах решения кубических уравнений, определение наиболее эффективного способа решения в зависимости от поставленной задачи и значений коэффициентов,  нахождении  связи между корнями и коэффициентами в кубическом уравнении. </a:t>
            </a:r>
          </a:p>
          <a:p>
            <a:pPr>
              <a:buNone/>
            </a:pPr>
            <a:r>
              <a:rPr lang="ru-RU" sz="2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</a:rPr>
              <a:t>Задачи:</a:t>
            </a:r>
          </a:p>
          <a:p>
            <a:pPr lvl="0" algn="just">
              <a:buBlip>
                <a:blip r:embed="rId2"/>
              </a:buBlip>
            </a:pPr>
            <a:r>
              <a:rPr lang="ru-RU" sz="2000" dirty="0" smtClean="0">
                <a:latin typeface="Times New Roman" pitchFamily="18" charset="0"/>
              </a:rPr>
              <a:t>Изучить литературу по теме «Методы решения кубических уравнений»</a:t>
            </a:r>
          </a:p>
          <a:p>
            <a:pPr lvl="0" algn="just">
              <a:buBlip>
                <a:blip r:embed="rId2"/>
              </a:buBlip>
            </a:pPr>
            <a:r>
              <a:rPr lang="ru-RU" sz="2000" dirty="0" smtClean="0">
                <a:latin typeface="Times New Roman" pitchFamily="18" charset="0"/>
              </a:rPr>
              <a:t>Выбор наиболее эффективных методов для решения кубических уравнений с произвольными коэффициентами</a:t>
            </a:r>
          </a:p>
          <a:p>
            <a:pPr lvl="0" algn="just">
              <a:buBlip>
                <a:blip r:embed="rId2"/>
              </a:buBlip>
            </a:pPr>
            <a:r>
              <a:rPr lang="ru-RU" sz="2000" dirty="0" smtClean="0">
                <a:latin typeface="Times New Roman" pitchFamily="18" charset="0"/>
              </a:rPr>
              <a:t>Разработка алгоритмов, реализующих выбранные методы</a:t>
            </a:r>
          </a:p>
          <a:p>
            <a:pPr lvl="0" algn="just">
              <a:buBlip>
                <a:blip r:embed="rId2"/>
              </a:buBlip>
            </a:pPr>
            <a:r>
              <a:rPr lang="ru-RU" sz="2000" dirty="0" smtClean="0">
                <a:latin typeface="Times New Roman" pitchFamily="18" charset="0"/>
              </a:rPr>
              <a:t>Разработка программного приложения для нахождения корней кубического уравнения.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786050" y="285728"/>
            <a:ext cx="44169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 И ЗАДАЧИ</a:t>
            </a:r>
            <a:endParaRPr lang="ru-RU" sz="40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kub\1243628307_dzherolamo-kardan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9029" y="1071546"/>
            <a:ext cx="3627800" cy="4357718"/>
          </a:xfrm>
          <a:prstGeom prst="rect">
            <a:avLst/>
          </a:prstGeom>
          <a:noFill/>
        </p:spPr>
      </p:pic>
      <p:pic>
        <p:nvPicPr>
          <p:cNvPr id="5" name="Рисунок 4" descr="http://www.sil.si.edu/digitalcollections/hst/scientific-identity/fullsize/SIL14-T001-01a.jpg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c="http://schemas.openxmlformats.org/markup-compatibility/2006" xmlns:wpc="http://schemas.microsoft.com/office/word/2010/wordprocessingCanvas" xmlns="" val="0"/>
              </a:ext>
            </a:extLst>
          </a:blip>
          <a:srcRect b="12500"/>
          <a:stretch>
            <a:fillRect/>
          </a:stretch>
        </p:blipFill>
        <p:spPr bwMode="auto">
          <a:xfrm>
            <a:off x="1320744" y="1071546"/>
            <a:ext cx="3571900" cy="435771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Прямоугольник 5"/>
          <p:cNvSpPr/>
          <p:nvPr/>
        </p:nvSpPr>
        <p:spPr>
          <a:xfrm>
            <a:off x="1334370" y="5490069"/>
            <a:ext cx="3571900" cy="64294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no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Никколо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Тарталью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(1499–1557)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169417" y="5421624"/>
            <a:ext cx="3625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Джероламо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Кардано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(1501–1576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28926" y="161125"/>
            <a:ext cx="35971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ИЗ ИСТОРИИ</a:t>
            </a:r>
            <a:endParaRPr lang="ru-RU" sz="4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1447800"/>
            <a:ext cx="7719274" cy="4981596"/>
          </a:xfrm>
        </p:spPr>
        <p:txBody>
          <a:bodyPr>
            <a:normAutofit fontScale="92500" lnSpcReduction="20000"/>
          </a:bodyPr>
          <a:lstStyle/>
          <a:p>
            <a:pPr marL="0" indent="446088" algn="just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Уравнение вида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ах</a:t>
            </a:r>
            <a:r>
              <a:rPr lang="ru-RU" sz="2400" b="1" i="1" baseline="30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400" b="1" i="1" baseline="300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ru-RU" sz="24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сх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b="1" i="1" dirty="0" err="1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2400" b="1" i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,  называется </a:t>
            </a: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кубическим уравнением</a:t>
            </a: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или алгебраическим уравнением 3-й степени.</a:t>
            </a:r>
          </a:p>
          <a:p>
            <a:pPr marL="179388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179388" indent="0">
              <a:buNone/>
            </a:pPr>
            <a:r>
              <a:rPr lang="ru-RU" sz="24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Способы решения кубических уравнений:</a:t>
            </a:r>
          </a:p>
          <a:p>
            <a:pPr marL="179388" indent="0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 группировки</a:t>
            </a:r>
          </a:p>
          <a:p>
            <a:pPr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 понижения степени уравнения.</a:t>
            </a:r>
          </a:p>
          <a:p>
            <a:pPr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Способ подбора корней.</a:t>
            </a:r>
          </a:p>
          <a:p>
            <a:pPr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Решение кососимметрических уравнения.</a:t>
            </a:r>
          </a:p>
          <a:p>
            <a:pPr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Решение возвратных уравнений.</a:t>
            </a:r>
          </a:p>
          <a:p>
            <a:pPr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Метод неопределенных коэффициентов.</a:t>
            </a:r>
          </a:p>
          <a:p>
            <a:pPr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Графический способ.</a:t>
            </a:r>
          </a:p>
          <a:p>
            <a:pPr>
              <a:buBlip>
                <a:blip r:embed="rId2"/>
              </a:buBlip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Использование Формулы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Кардано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79388" indent="0"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49306" y="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СПОСОБЫ РЕШЕНИЯ КУБИЧЕСКИХ УРАВНЕНИЙ</a:t>
            </a:r>
            <a:endParaRPr lang="ru-RU" sz="4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14414" y="214290"/>
            <a:ext cx="7572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ГРАФИЧЕСКИЙ СПОСОБ РЕШЕНИЯ</a:t>
            </a:r>
            <a:endParaRPr lang="ru-RU" sz="4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1357290" y="3983570"/>
            <a:ext cx="2872902" cy="1931085"/>
            <a:chOff x="1357290" y="3643314"/>
            <a:chExt cx="2872902" cy="1931085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357290" y="4143380"/>
              <a:ext cx="2872902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-3х</a:t>
              </a:r>
              <a:r>
                <a:rPr lang="ru-RU" sz="2200" b="1" i="1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 + 2х</a:t>
              </a:r>
              <a:r>
                <a:rPr lang="ru-RU" sz="2200" b="1" i="1" baseline="30000" dirty="0" smtClean="0"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+ -3х + 2 = 0</a:t>
              </a:r>
              <a:endParaRPr lang="ru-RU" sz="2200" dirty="0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1428728" y="4643446"/>
              <a:ext cx="1082348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i="1" dirty="0" smtClean="0">
                  <a:latin typeface="Times New Roman" pitchFamily="18" charset="0"/>
                  <a:cs typeface="Times New Roman" pitchFamily="18" charset="0"/>
                </a:rPr>
                <a:t>y 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= -3х</a:t>
              </a:r>
              <a:r>
                <a:rPr lang="ru-RU" sz="2200" b="1" i="1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endParaRPr lang="ru-RU" sz="2200" dirty="0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1428728" y="5143512"/>
              <a:ext cx="194796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i="1" dirty="0" smtClean="0">
                  <a:latin typeface="Times New Roman" pitchFamily="18" charset="0"/>
                  <a:cs typeface="Times New Roman" pitchFamily="18" charset="0"/>
                </a:rPr>
                <a:t>y 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=-2х</a:t>
              </a:r>
              <a:r>
                <a:rPr lang="ru-RU" sz="2200" b="1" i="1" baseline="30000" dirty="0" smtClean="0"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ru-RU" sz="2200" b="1" i="1" dirty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+3х </a:t>
              </a:r>
              <a:r>
                <a:rPr lang="en-US" sz="2200" b="1" i="1" dirty="0" smtClean="0">
                  <a:latin typeface="Times New Roman" pitchFamily="18" charset="0"/>
                  <a:cs typeface="Times New Roman" pitchFamily="18" charset="0"/>
                </a:rPr>
                <a:t>-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 2</a:t>
              </a:r>
              <a:endParaRPr lang="ru-RU" sz="2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357290" y="3643314"/>
              <a:ext cx="200026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200" b="1" dirty="0" smtClean="0">
                  <a:solidFill>
                    <a:schemeClr val="bg2">
                      <a:lumMod val="25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Пример:</a:t>
              </a:r>
              <a:endParaRPr lang="ru-RU" sz="2200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l="52160" t="25391" r="7210" b="13086"/>
          <a:stretch>
            <a:fillRect/>
          </a:stretch>
        </p:blipFill>
        <p:spPr bwMode="auto">
          <a:xfrm>
            <a:off x="3929058" y="1714488"/>
            <a:ext cx="4857752" cy="4135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8" name="Овал 17"/>
          <p:cNvSpPr/>
          <p:nvPr/>
        </p:nvSpPr>
        <p:spPr>
          <a:xfrm>
            <a:off x="6862663" y="3710105"/>
            <a:ext cx="214314" cy="214314"/>
          </a:xfrm>
          <a:prstGeom prst="ellipse">
            <a:avLst/>
          </a:prstGeom>
          <a:noFill/>
          <a:ln w="158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6607471" y="3223665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2000" b="1" i="1" dirty="0" smtClean="0">
                <a:latin typeface="Times New Roman" pitchFamily="18" charset="0"/>
                <a:cs typeface="Times New Roman" pitchFamily="18" charset="0"/>
              </a:rPr>
              <a:t> =0,6</a:t>
            </a:r>
            <a:endParaRPr lang="ru-RU" sz="2000" dirty="0"/>
          </a:p>
        </p:txBody>
      </p:sp>
      <p:grpSp>
        <p:nvGrpSpPr>
          <p:cNvPr id="20" name="Группа 19"/>
          <p:cNvGrpSpPr/>
          <p:nvPr/>
        </p:nvGrpSpPr>
        <p:grpSpPr>
          <a:xfrm>
            <a:off x="1304125" y="1714488"/>
            <a:ext cx="2857520" cy="1814122"/>
            <a:chOff x="1357290" y="1714488"/>
            <a:chExt cx="2857520" cy="1814122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357290" y="1714488"/>
              <a:ext cx="2857520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200" b="1" i="1" dirty="0">
                  <a:latin typeface="Times New Roman" pitchFamily="18" charset="0"/>
                  <a:cs typeface="Times New Roman" pitchFamily="18" charset="0"/>
                </a:rPr>
                <a:t>ах</a:t>
              </a:r>
              <a:r>
                <a:rPr lang="ru-RU" sz="2200" b="1" i="1" baseline="30000" dirty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ru-RU" sz="2200" b="1" i="1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en-US" sz="2200" b="1" i="1" dirty="0">
                  <a:latin typeface="Times New Roman" pitchFamily="18" charset="0"/>
                  <a:cs typeface="Times New Roman" pitchFamily="18" charset="0"/>
                </a:rPr>
                <a:t>b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х</a:t>
              </a:r>
              <a:r>
                <a:rPr lang="ru-RU" sz="2200" b="1" i="1" baseline="30000" dirty="0" smtClean="0">
                  <a:latin typeface="Times New Roman" pitchFamily="18" charset="0"/>
                  <a:cs typeface="Times New Roman" pitchFamily="18" charset="0"/>
                </a:rPr>
                <a:t>2 </a:t>
              </a:r>
              <a:r>
                <a:rPr lang="ru-RU" sz="2200" b="1" i="1" dirty="0">
                  <a:latin typeface="Times New Roman" pitchFamily="18" charset="0"/>
                  <a:cs typeface="Times New Roman" pitchFamily="18" charset="0"/>
                </a:rPr>
                <a:t>+ </a:t>
              </a:r>
              <a:r>
                <a:rPr lang="ru-RU" sz="2200" b="1" i="1" dirty="0" err="1">
                  <a:latin typeface="Times New Roman" pitchFamily="18" charset="0"/>
                  <a:cs typeface="Times New Roman" pitchFamily="18" charset="0"/>
                </a:rPr>
                <a:t>сх</a:t>
              </a:r>
              <a:r>
                <a:rPr lang="ru-RU" sz="2200" b="1" i="1" dirty="0">
                  <a:latin typeface="Times New Roman" pitchFamily="18" charset="0"/>
                  <a:cs typeface="Times New Roman" pitchFamily="18" charset="0"/>
                </a:rPr>
                <a:t> + </a:t>
              </a:r>
              <a:r>
                <a:rPr lang="ru-RU" sz="2200" b="1" i="1" dirty="0" err="1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ru-RU" sz="2200" b="1" i="1" dirty="0">
                  <a:latin typeface="Times New Roman" pitchFamily="18" charset="0"/>
                  <a:cs typeface="Times New Roman" pitchFamily="18" charset="0"/>
                </a:rPr>
                <a:t> = 0</a:t>
              </a:r>
              <a:endParaRPr lang="ru-RU" sz="2200" dirty="0"/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1428728" y="2669095"/>
              <a:ext cx="1933030" cy="859515"/>
              <a:chOff x="1785918" y="1714488"/>
              <a:chExt cx="1933030" cy="859515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1785918" y="2143116"/>
                <a:ext cx="1933030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b="1" i="1" dirty="0" smtClean="0">
                    <a:latin typeface="Times New Roman" pitchFamily="18" charset="0"/>
                    <a:cs typeface="Times New Roman" pitchFamily="18" charset="0"/>
                  </a:rPr>
                  <a:t>y </a:t>
                </a:r>
                <a:r>
                  <a:rPr lang="ru-RU" sz="2200" b="1" i="1" dirty="0" smtClean="0">
                    <a:latin typeface="Times New Roman" pitchFamily="18" charset="0"/>
                    <a:cs typeface="Times New Roman" pitchFamily="18" charset="0"/>
                  </a:rPr>
                  <a:t>=</a:t>
                </a:r>
                <a:r>
                  <a:rPr lang="en-US" sz="2200" b="1" i="1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22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b="1" i="1" dirty="0">
                    <a:latin typeface="Times New Roman" pitchFamily="18" charset="0"/>
                    <a:cs typeface="Times New Roman" pitchFamily="18" charset="0"/>
                  </a:rPr>
                  <a:t>b</a:t>
                </a:r>
                <a:r>
                  <a:rPr lang="ru-RU" sz="2200" b="1" i="1" dirty="0" smtClean="0">
                    <a:latin typeface="Times New Roman" pitchFamily="18" charset="0"/>
                    <a:cs typeface="Times New Roman" pitchFamily="18" charset="0"/>
                  </a:rPr>
                  <a:t>х</a:t>
                </a:r>
                <a:r>
                  <a:rPr lang="ru-RU" sz="2200" b="1" i="1" baseline="30000" dirty="0" smtClean="0">
                    <a:latin typeface="Times New Roman" pitchFamily="18" charset="0"/>
                    <a:cs typeface="Times New Roman" pitchFamily="18" charset="0"/>
                  </a:rPr>
                  <a:t>2 </a:t>
                </a:r>
                <a:r>
                  <a:rPr lang="en-US" sz="2200" b="1" i="1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22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200" b="1" i="1" dirty="0" err="1">
                    <a:latin typeface="Times New Roman" pitchFamily="18" charset="0"/>
                    <a:cs typeface="Times New Roman" pitchFamily="18" charset="0"/>
                  </a:rPr>
                  <a:t>сх</a:t>
                </a:r>
                <a:r>
                  <a:rPr lang="ru-RU" sz="2200" b="1" i="1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200" b="1" i="1" dirty="0" smtClean="0">
                    <a:latin typeface="Times New Roman" pitchFamily="18" charset="0"/>
                    <a:cs typeface="Times New Roman" pitchFamily="18" charset="0"/>
                  </a:rPr>
                  <a:t>-</a:t>
                </a:r>
                <a:r>
                  <a:rPr lang="ru-RU" sz="2200" b="1" i="1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2200" b="1" i="1" dirty="0" err="1" smtClean="0">
                    <a:latin typeface="Times New Roman" pitchFamily="18" charset="0"/>
                    <a:cs typeface="Times New Roman" pitchFamily="18" charset="0"/>
                  </a:rPr>
                  <a:t>d</a:t>
                </a:r>
                <a:endParaRPr lang="ru-RU" sz="2200" dirty="0"/>
              </a:p>
            </p:txBody>
          </p:sp>
          <p:sp>
            <p:nvSpPr>
              <p:cNvPr id="6" name="Прямоугольник 5"/>
              <p:cNvSpPr/>
              <p:nvPr/>
            </p:nvSpPr>
            <p:spPr>
              <a:xfrm>
                <a:off x="1785918" y="1714488"/>
                <a:ext cx="987771" cy="4308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200" b="1" i="1" dirty="0" smtClean="0">
                    <a:latin typeface="Times New Roman" pitchFamily="18" charset="0"/>
                    <a:cs typeface="Times New Roman" pitchFamily="18" charset="0"/>
                  </a:rPr>
                  <a:t>y </a:t>
                </a:r>
                <a:r>
                  <a:rPr lang="ru-RU" sz="2200" b="1" i="1" dirty="0" smtClean="0">
                    <a:latin typeface="Times New Roman" pitchFamily="18" charset="0"/>
                    <a:cs typeface="Times New Roman" pitchFamily="18" charset="0"/>
                  </a:rPr>
                  <a:t>= </a:t>
                </a:r>
                <a:r>
                  <a:rPr lang="en-US" sz="2200" b="1" i="1" dirty="0" smtClean="0">
                    <a:latin typeface="Times New Roman" pitchFamily="18" charset="0"/>
                    <a:cs typeface="Times New Roman" pitchFamily="18" charset="0"/>
                  </a:rPr>
                  <a:t>a</a:t>
                </a:r>
                <a:r>
                  <a:rPr lang="ru-RU" sz="2200" b="1" i="1" dirty="0" smtClean="0">
                    <a:latin typeface="Times New Roman" pitchFamily="18" charset="0"/>
                    <a:cs typeface="Times New Roman" pitchFamily="18" charset="0"/>
                  </a:rPr>
                  <a:t>х</a:t>
                </a:r>
                <a:r>
                  <a:rPr lang="ru-RU" sz="2200" b="1" i="1" baseline="30000" dirty="0" smtClean="0"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ru-RU" sz="2200" dirty="0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1357290" y="2214554"/>
              <a:ext cx="250033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b="1" i="1" dirty="0" smtClean="0">
                  <a:latin typeface="Times New Roman" pitchFamily="18" charset="0"/>
                  <a:cs typeface="Times New Roman" pitchFamily="18" charset="0"/>
                </a:rPr>
                <a:t>ax</a:t>
              </a:r>
              <a:r>
                <a:rPr lang="ru-RU" sz="2200" b="1" i="1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= -</a:t>
              </a:r>
              <a:r>
                <a:rPr lang="en-US" sz="2200" b="1" i="1" dirty="0" err="1" smtClean="0">
                  <a:latin typeface="Times New Roman" pitchFamily="18" charset="0"/>
                  <a:cs typeface="Times New Roman" pitchFamily="18" charset="0"/>
                </a:rPr>
                <a:t>bx</a:t>
              </a:r>
              <a:r>
                <a:rPr lang="ru-RU" sz="2200" b="1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US" sz="2200" b="1" i="1" dirty="0" err="1" smtClean="0">
                  <a:latin typeface="Times New Roman" pitchFamily="18" charset="0"/>
                  <a:cs typeface="Times New Roman" pitchFamily="18" charset="0"/>
                </a:rPr>
                <a:t>cx</a:t>
              </a:r>
              <a:r>
                <a:rPr lang="ru-RU" sz="2200" b="1" i="1" dirty="0" smtClean="0">
                  <a:latin typeface="Times New Roman" pitchFamily="18" charset="0"/>
                  <a:cs typeface="Times New Roman" pitchFamily="18" charset="0"/>
                </a:rPr>
                <a:t> -</a:t>
              </a:r>
              <a:r>
                <a:rPr lang="en-US" sz="2200" b="1" i="1" dirty="0" smtClean="0">
                  <a:latin typeface="Times New Roman" pitchFamily="18" charset="0"/>
                  <a:cs typeface="Times New Roman" pitchFamily="18" charset="0"/>
                </a:rPr>
                <a:t>d</a:t>
              </a:r>
              <a:r>
                <a:rPr lang="ru-RU" sz="2200" b="1" dirty="0" smtClean="0">
                  <a:latin typeface="Times New Roman" pitchFamily="18" charset="0"/>
                  <a:cs typeface="Times New Roman" pitchFamily="18" charset="0"/>
                </a:rPr>
                <a:t>. </a:t>
              </a:r>
              <a:endParaRPr lang="ru-RU" sz="2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Прямоугольник 98"/>
          <p:cNvSpPr/>
          <p:nvPr/>
        </p:nvSpPr>
        <p:spPr>
          <a:xfrm>
            <a:off x="1483418" y="1940"/>
            <a:ext cx="650085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ФОРМУЛА КАРДАНО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10287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7905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1" name="Rectangle 11"/>
          <p:cNvSpPr>
            <a:spLocks noChangeArrowheads="1"/>
          </p:cNvSpPr>
          <p:nvPr/>
        </p:nvSpPr>
        <p:spPr bwMode="auto">
          <a:xfrm>
            <a:off x="0" y="11334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3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7" name="Группа 26"/>
          <p:cNvGrpSpPr/>
          <p:nvPr/>
        </p:nvGrpSpPr>
        <p:grpSpPr>
          <a:xfrm>
            <a:off x="1071538" y="645864"/>
            <a:ext cx="7892106" cy="1600438"/>
            <a:chOff x="1071538" y="1357298"/>
            <a:chExt cx="7892106" cy="1600438"/>
          </a:xfrm>
        </p:grpSpPr>
        <p:sp>
          <p:nvSpPr>
            <p:cNvPr id="4" name="TextBox 3"/>
            <p:cNvSpPr txBox="1"/>
            <p:nvPr/>
          </p:nvSpPr>
          <p:spPr>
            <a:xfrm>
              <a:off x="1071538" y="1357298"/>
              <a:ext cx="7892106" cy="16004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Приведенное кубическое уравнение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2000" i="1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+ax</a:t>
              </a:r>
              <a:r>
                <a:rPr lang="en-US" sz="2000" i="1" baseline="30000" dirty="0" smtClean="0">
                  <a:latin typeface="Times New Roman" pitchFamily="18" charset="0"/>
                  <a:cs typeface="Times New Roman" pitchFamily="18" charset="0"/>
                </a:rPr>
                <a:t>2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+bx+c=0</a:t>
              </a:r>
              <a:r>
                <a:rPr lang="ru-RU" sz="2000" i="1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с помощью замены                    даёт неполное кубическое уравнение 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2000" i="1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sz="2000" i="1" dirty="0" smtClean="0">
                  <a:latin typeface="Times New Roman" pitchFamily="18" charset="0"/>
                  <a:cs typeface="Times New Roman" pitchFamily="18" charset="0"/>
                </a:rPr>
                <a:t>+py+q=0</a:t>
              </a:r>
              <a:r>
                <a:rPr lang="ru-RU" sz="2000" i="1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где</a:t>
              </a:r>
            </a:p>
            <a:p>
              <a:endParaRPr lang="ru-RU" sz="20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dirty="0" smtClean="0"/>
                <a:t> </a:t>
              </a:r>
              <a:endParaRPr lang="ru-RU" dirty="0"/>
            </a:p>
          </p:txBody>
        </p:sp>
        <p:pic>
          <p:nvPicPr>
            <p:cNvPr id="20482" name="Picture 2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205190" y="1651276"/>
              <a:ext cx="968600" cy="468677"/>
            </a:xfrm>
            <a:prstGeom prst="rect">
              <a:avLst/>
            </a:prstGeom>
            <a:noFill/>
          </p:spPr>
        </p:pic>
        <p:pic>
          <p:nvPicPr>
            <p:cNvPr id="20489" name="Picture 9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62248" y="2191396"/>
              <a:ext cx="1143008" cy="485949"/>
            </a:xfrm>
            <a:prstGeom prst="rect">
              <a:avLst/>
            </a:prstGeom>
            <a:noFill/>
          </p:spPr>
        </p:pic>
        <p:pic>
          <p:nvPicPr>
            <p:cNvPr id="20492" name="Picture 12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111708" y="2152834"/>
              <a:ext cx="2357454" cy="531362"/>
            </a:xfrm>
            <a:prstGeom prst="rect">
              <a:avLst/>
            </a:prstGeom>
            <a:noFill/>
          </p:spPr>
        </p:pic>
      </p:grpSp>
      <p:sp>
        <p:nvSpPr>
          <p:cNvPr id="20496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499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6" name="Группа 25"/>
          <p:cNvGrpSpPr/>
          <p:nvPr/>
        </p:nvGrpSpPr>
        <p:grpSpPr>
          <a:xfrm>
            <a:off x="1056754" y="1881968"/>
            <a:ext cx="6507838" cy="575438"/>
            <a:chOff x="1119818" y="2670268"/>
            <a:chExt cx="6507838" cy="575438"/>
          </a:xfrm>
        </p:grpSpPr>
        <p:sp>
          <p:nvSpPr>
            <p:cNvPr id="19" name="TextBox 18"/>
            <p:cNvSpPr txBox="1"/>
            <p:nvPr/>
          </p:nvSpPr>
          <p:spPr>
            <a:xfrm>
              <a:off x="1119818" y="2813144"/>
              <a:ext cx="389645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Обозначим                           , тогда 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0495" name="Picture 15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477140" y="2670268"/>
              <a:ext cx="1643074" cy="537005"/>
            </a:xfrm>
            <a:prstGeom prst="rect">
              <a:avLst/>
            </a:prstGeom>
            <a:noFill/>
          </p:spPr>
        </p:pic>
        <p:pic>
          <p:nvPicPr>
            <p:cNvPr id="20498" name="Picture 18"/>
            <p:cNvPicPr>
              <a:picLocks noChangeAspect="1" noChangeArrowheads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4882874" y="2702782"/>
              <a:ext cx="2744782" cy="542924"/>
            </a:xfrm>
            <a:prstGeom prst="rect">
              <a:avLst/>
            </a:prstGeom>
            <a:noFill/>
          </p:spPr>
        </p:pic>
      </p:grpSp>
      <p:grpSp>
        <p:nvGrpSpPr>
          <p:cNvPr id="30" name="Группа 29"/>
          <p:cNvGrpSpPr/>
          <p:nvPr/>
        </p:nvGrpSpPr>
        <p:grpSpPr>
          <a:xfrm>
            <a:off x="1064146" y="2397800"/>
            <a:ext cx="7715304" cy="707886"/>
            <a:chOff x="1142976" y="3643314"/>
            <a:chExt cx="7715304" cy="707886"/>
          </a:xfrm>
        </p:grpSpPr>
        <p:sp>
          <p:nvSpPr>
            <p:cNvPr id="28" name="TextBox 27"/>
            <p:cNvSpPr txBox="1"/>
            <p:nvPr/>
          </p:nvSpPr>
          <p:spPr>
            <a:xfrm>
              <a:off x="1142976" y="3643314"/>
              <a:ext cx="7715304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Неполное  кубическое уравнение                  всегда имеет хотя бы один действительный  корень.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4945938" y="3675828"/>
              <a:ext cx="141940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i="1" baseline="30000" dirty="0" smtClean="0"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i="1" dirty="0" smtClean="0">
                  <a:latin typeface="Times New Roman" pitchFamily="18" charset="0"/>
                  <a:cs typeface="Times New Roman" pitchFamily="18" charset="0"/>
                </a:rPr>
                <a:t>+py+q=0</a:t>
              </a:r>
              <a:endParaRPr lang="ru-RU" dirty="0"/>
            </a:p>
          </p:txBody>
        </p:sp>
      </p:grpSp>
      <p:sp>
        <p:nvSpPr>
          <p:cNvPr id="2050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04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8" name="Группа 37"/>
          <p:cNvGrpSpPr/>
          <p:nvPr/>
        </p:nvGrpSpPr>
        <p:grpSpPr>
          <a:xfrm>
            <a:off x="1039024" y="3065697"/>
            <a:ext cx="7929618" cy="785901"/>
            <a:chOff x="928662" y="4279679"/>
            <a:chExt cx="7929618" cy="785901"/>
          </a:xfrm>
        </p:grpSpPr>
        <p:sp>
          <p:nvSpPr>
            <p:cNvPr id="31" name="TextBox 30"/>
            <p:cNvSpPr txBox="1"/>
            <p:nvPr/>
          </p:nvSpPr>
          <p:spPr>
            <a:xfrm>
              <a:off x="928662" y="4357694"/>
              <a:ext cx="79296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Пусть                                ,                            ,                               , тогда по формулам </a:t>
              </a:r>
              <a:r>
                <a:rPr lang="ru-RU" sz="2000" dirty="0" err="1" smtClean="0">
                  <a:latin typeface="Times New Roman" pitchFamily="18" charset="0"/>
                  <a:cs typeface="Times New Roman" pitchFamily="18" charset="0"/>
                </a:rPr>
                <a:t>Кардано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32" name="Picture 15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024372" y="4282727"/>
              <a:ext cx="1580010" cy="516394"/>
            </a:xfrm>
            <a:prstGeom prst="rect">
              <a:avLst/>
            </a:prstGeom>
            <a:noFill/>
          </p:spPr>
        </p:pic>
        <p:pic>
          <p:nvPicPr>
            <p:cNvPr id="20501" name="Picture 21"/>
            <p:cNvPicPr>
              <a:picLocks noChangeAspect="1" noChangeArrowheads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3952216" y="4279679"/>
              <a:ext cx="1438116" cy="533734"/>
            </a:xfrm>
            <a:prstGeom prst="rect">
              <a:avLst/>
            </a:prstGeom>
            <a:noFill/>
          </p:spPr>
        </p:pic>
        <p:pic>
          <p:nvPicPr>
            <p:cNvPr id="20503" name="Picture 23"/>
            <p:cNvPicPr>
              <a:picLocks noChangeAspect="1" noChangeArrowheads="1"/>
            </p:cNvPicPr>
            <p:nvPr/>
          </p:nvPicPr>
          <p:blipFill>
            <a:blip r:embed="rId8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682495" y="4309160"/>
              <a:ext cx="1493787" cy="551552"/>
            </a:xfrm>
            <a:prstGeom prst="rect">
              <a:avLst/>
            </a:prstGeom>
            <a:noFill/>
          </p:spPr>
        </p:pic>
      </p:grpSp>
      <p:sp>
        <p:nvSpPr>
          <p:cNvPr id="20507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10" name="Rectangle 30"/>
          <p:cNvSpPr>
            <a:spLocks noChangeArrowheads="1"/>
          </p:cNvSpPr>
          <p:nvPr/>
        </p:nvSpPr>
        <p:spPr bwMode="auto">
          <a:xfrm>
            <a:off x="285720" y="-11430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46" name="Группа 45"/>
          <p:cNvGrpSpPr/>
          <p:nvPr/>
        </p:nvGrpSpPr>
        <p:grpSpPr>
          <a:xfrm>
            <a:off x="1167116" y="3809812"/>
            <a:ext cx="7762602" cy="527133"/>
            <a:chOff x="1214414" y="5055326"/>
            <a:chExt cx="7987828" cy="527133"/>
          </a:xfrm>
        </p:grpSpPr>
        <p:sp>
          <p:nvSpPr>
            <p:cNvPr id="39" name="TextBox 38"/>
            <p:cNvSpPr txBox="1"/>
            <p:nvPr/>
          </p:nvSpPr>
          <p:spPr>
            <a:xfrm>
              <a:off x="1214414" y="5143512"/>
              <a:ext cx="79878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>
                  <a:latin typeface="Times New Roman" pitchFamily="18" charset="0"/>
                  <a:cs typeface="Times New Roman" pitchFamily="18" charset="0"/>
                </a:rPr>
                <a:t>                  ,                                             комплексно сопряжённые числа</a:t>
              </a:r>
              <a:endParaRPr lang="ru-RU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20506" name="Picture 26"/>
            <p:cNvPicPr>
              <a:picLocks noChangeAspect="1" noChangeArrowheads="1"/>
            </p:cNvPicPr>
            <p:nvPr/>
          </p:nvPicPr>
          <p:blipFill>
            <a:blip r:embed="rId9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214414" y="5220324"/>
              <a:ext cx="1143008" cy="277588"/>
            </a:xfrm>
            <a:prstGeom prst="rect">
              <a:avLst/>
            </a:prstGeom>
            <a:noFill/>
          </p:spPr>
        </p:pic>
        <p:pic>
          <p:nvPicPr>
            <p:cNvPr id="20509" name="Picture 29"/>
            <p:cNvPicPr>
              <a:picLocks noChangeAspect="1" noChangeArrowheads="1"/>
            </p:cNvPicPr>
            <p:nvPr/>
          </p:nvPicPr>
          <p:blipFill>
            <a:blip r:embed="rId10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603268" y="5055326"/>
              <a:ext cx="2571768" cy="527133"/>
            </a:xfrm>
            <a:prstGeom prst="rect">
              <a:avLst/>
            </a:prstGeom>
            <a:noFill/>
          </p:spPr>
        </p:pic>
      </p:grpSp>
      <p:sp>
        <p:nvSpPr>
          <p:cNvPr id="47" name="TextBox 46"/>
          <p:cNvSpPr txBox="1"/>
          <p:nvPr/>
        </p:nvSpPr>
        <p:spPr>
          <a:xfrm>
            <a:off x="1142976" y="4457200"/>
            <a:ext cx="778674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875" indent="346075" algn="just">
              <a:buFont typeface="+mj-lt"/>
              <a:buAutoNum type="arabicParenR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&gt;0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то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i="1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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i="1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и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i="1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сопряжённые комплексные числа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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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i </a:t>
            </a:r>
          </a:p>
          <a:p>
            <a:pPr marL="15875" indent="346075" algn="just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=0,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≠0,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≠0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то уравнение имеет три действительных корня, два из которых совпадают; при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получаем три совпадающих корня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ru-RU" sz="2000" i="1" baseline="-25000" dirty="0" smtClean="0">
                <a:latin typeface="Times New Roman" pitchFamily="18" charset="0"/>
                <a:cs typeface="Times New Roman" pitchFamily="18" charset="0"/>
              </a:rPr>
              <a:t>1,2,3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=0</a:t>
            </a:r>
            <a:endParaRPr lang="en-US" sz="2000" i="1" dirty="0" smtClean="0">
              <a:latin typeface="Times New Roman" pitchFamily="18" charset="0"/>
              <a:cs typeface="Times New Roman" pitchFamily="18" charset="0"/>
            </a:endParaRPr>
          </a:p>
          <a:p>
            <a:pPr marL="15875" indent="346075" algn="just">
              <a:buFont typeface="+mj-lt"/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Если 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&gt;0,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то три различных действительных корня, которые можно получить с помощью тригонометрической формы комплексного числа</a:t>
            </a:r>
          </a:p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ChangeArrowheads="1"/>
          </p:cNvSpPr>
          <p:nvPr/>
        </p:nvSpPr>
        <p:spPr bwMode="auto">
          <a:xfrm>
            <a:off x="2714612" y="47298"/>
            <a:ext cx="41434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БЛОК-СХЕМА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bg2">
                  <a:lumMod val="2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2985580" y="793186"/>
            <a:ext cx="3398837" cy="5811837"/>
            <a:chOff x="2958" y="1806"/>
            <a:chExt cx="5351" cy="9151"/>
          </a:xfrm>
        </p:grpSpPr>
        <p:cxnSp>
          <p:nvCxnSpPr>
            <p:cNvPr id="41987" name="AutoShape 3"/>
            <p:cNvCxnSpPr>
              <a:cxnSpLocks noChangeShapeType="1"/>
            </p:cNvCxnSpPr>
            <p:nvPr/>
          </p:nvCxnSpPr>
          <p:spPr bwMode="auto">
            <a:xfrm>
              <a:off x="4341" y="1993"/>
              <a:ext cx="0" cy="89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1988" name="AutoShape 4"/>
            <p:cNvSpPr>
              <a:spLocks noChangeArrowheads="1"/>
            </p:cNvSpPr>
            <p:nvPr/>
          </p:nvSpPr>
          <p:spPr bwMode="auto">
            <a:xfrm>
              <a:off x="3387" y="1806"/>
              <a:ext cx="1910" cy="523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Начало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989" name="AutoShape 5"/>
            <p:cNvSpPr>
              <a:spLocks noChangeArrowheads="1"/>
            </p:cNvSpPr>
            <p:nvPr/>
          </p:nvSpPr>
          <p:spPr bwMode="auto">
            <a:xfrm>
              <a:off x="3195" y="2505"/>
              <a:ext cx="2232" cy="463"/>
            </a:xfrm>
            <a:prstGeom prst="parallelogram">
              <a:avLst>
                <a:gd name="adj" fmla="val 120518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Ввод 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a,b,c,d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990" name="Rectangle 6"/>
            <p:cNvSpPr>
              <a:spLocks noChangeArrowheads="1"/>
            </p:cNvSpPr>
            <p:nvPr/>
          </p:nvSpPr>
          <p:spPr bwMode="auto">
            <a:xfrm>
              <a:off x="3219" y="3139"/>
              <a:ext cx="2232" cy="4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Вычисление 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p,q,s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991" name="Rectangle 7"/>
            <p:cNvSpPr>
              <a:spLocks noChangeArrowheads="1"/>
            </p:cNvSpPr>
            <p:nvPr/>
          </p:nvSpPr>
          <p:spPr bwMode="auto">
            <a:xfrm>
              <a:off x="2970" y="4078"/>
              <a:ext cx="3741" cy="120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992" name="AutoShape 8"/>
            <p:cNvSpPr>
              <a:spLocks noChangeArrowheads="1"/>
            </p:cNvSpPr>
            <p:nvPr/>
          </p:nvSpPr>
          <p:spPr bwMode="auto">
            <a:xfrm>
              <a:off x="3387" y="3759"/>
              <a:ext cx="1910" cy="64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s=0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1993" name="Group 9"/>
            <p:cNvGrpSpPr>
              <a:grpSpLocks/>
            </p:cNvGrpSpPr>
            <p:nvPr/>
          </p:nvGrpSpPr>
          <p:grpSpPr bwMode="auto">
            <a:xfrm>
              <a:off x="5217" y="4184"/>
              <a:ext cx="2948" cy="463"/>
              <a:chOff x="8599" y="4292"/>
              <a:chExt cx="3070" cy="774"/>
            </a:xfrm>
          </p:grpSpPr>
          <p:sp>
            <p:nvSpPr>
              <p:cNvPr id="41994" name="Rectangle 10"/>
              <p:cNvSpPr>
                <a:spLocks noChangeArrowheads="1"/>
              </p:cNvSpPr>
              <p:nvPr/>
            </p:nvSpPr>
            <p:spPr bwMode="auto">
              <a:xfrm>
                <a:off x="8599" y="4292"/>
                <a:ext cx="3070" cy="7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x1=f(</a:t>
                </a:r>
                <a:r>
                  <a:rPr kumimoji="0" lang="en-US" sz="11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p,q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),  x2=f(</a:t>
                </a:r>
                <a:r>
                  <a:rPr kumimoji="0" lang="en-US" sz="11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p,q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),  x3=x2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41995" name="AutoShape 11"/>
              <p:cNvCxnSpPr>
                <a:cxnSpLocks noChangeShapeType="1"/>
              </p:cNvCxnSpPr>
              <p:nvPr/>
            </p:nvCxnSpPr>
            <p:spPr bwMode="auto">
              <a:xfrm>
                <a:off x="8708" y="4292"/>
                <a:ext cx="0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1996" name="AutoShape 12"/>
              <p:cNvCxnSpPr>
                <a:cxnSpLocks noChangeShapeType="1"/>
              </p:cNvCxnSpPr>
              <p:nvPr/>
            </p:nvCxnSpPr>
            <p:spPr bwMode="auto">
              <a:xfrm>
                <a:off x="11547" y="4292"/>
                <a:ext cx="14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41997" name="AutoShape 13"/>
            <p:cNvSpPr>
              <a:spLocks noChangeArrowheads="1"/>
            </p:cNvSpPr>
            <p:nvPr/>
          </p:nvSpPr>
          <p:spPr bwMode="auto">
            <a:xfrm>
              <a:off x="5427" y="4741"/>
              <a:ext cx="2534" cy="463"/>
            </a:xfrm>
            <a:prstGeom prst="parallelogram">
              <a:avLst>
                <a:gd name="adj" fmla="val 13682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Ввод 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x1,x2,x3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1998" name="Rectangle 14"/>
            <p:cNvSpPr>
              <a:spLocks noChangeArrowheads="1"/>
            </p:cNvSpPr>
            <p:nvPr/>
          </p:nvSpPr>
          <p:spPr bwMode="auto">
            <a:xfrm>
              <a:off x="2964" y="5763"/>
              <a:ext cx="3741" cy="20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1999" name="AutoShape 15"/>
            <p:cNvSpPr>
              <a:spLocks noChangeArrowheads="1"/>
            </p:cNvSpPr>
            <p:nvPr/>
          </p:nvSpPr>
          <p:spPr bwMode="auto">
            <a:xfrm>
              <a:off x="3381" y="5444"/>
              <a:ext cx="1910" cy="64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Calibri" pitchFamily="34" charset="0"/>
                </a:rPr>
                <a:t>s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&lt;0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2000" name="Group 16"/>
            <p:cNvGrpSpPr>
              <a:grpSpLocks/>
            </p:cNvGrpSpPr>
            <p:nvPr/>
          </p:nvGrpSpPr>
          <p:grpSpPr bwMode="auto">
            <a:xfrm>
              <a:off x="5210" y="5870"/>
              <a:ext cx="3098" cy="465"/>
              <a:chOff x="8598" y="4292"/>
              <a:chExt cx="3070" cy="777"/>
            </a:xfrm>
          </p:grpSpPr>
          <p:sp>
            <p:nvSpPr>
              <p:cNvPr id="42001" name="Rectangle 17"/>
              <p:cNvSpPr>
                <a:spLocks noChangeArrowheads="1"/>
              </p:cNvSpPr>
              <p:nvPr/>
            </p:nvSpPr>
            <p:spPr bwMode="auto">
              <a:xfrm>
                <a:off x="8598" y="4295"/>
                <a:ext cx="3070" cy="7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ru-RU" sz="1100" i="1" dirty="0" smtClean="0">
                    <a:latin typeface="Calibri" pitchFamily="34" charset="0"/>
                  </a:rPr>
                  <a:t>Вычисление  параметра</a:t>
                </a:r>
                <a:r>
                  <a:rPr lang="en-US" sz="1100" i="1" dirty="0" smtClean="0">
                    <a:latin typeface="Calibri" pitchFamily="34" charset="0"/>
                  </a:rPr>
                  <a:t> </a:t>
                </a:r>
                <a:r>
                  <a:rPr lang="ru-RU" sz="1100" i="1" dirty="0" smtClean="0">
                    <a:latin typeface="Calibri" pitchFamily="34" charset="0"/>
                  </a:rPr>
                  <a:t> </a:t>
                </a:r>
                <a:r>
                  <a:rPr lang="en-US" sz="1100" i="1" dirty="0" smtClean="0">
                    <a:latin typeface="Calibri" pitchFamily="34" charset="0"/>
                  </a:rPr>
                  <a:t>f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</a:t>
                </a: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42002" name="AutoShape 18"/>
              <p:cNvCxnSpPr>
                <a:cxnSpLocks noChangeShapeType="1"/>
              </p:cNvCxnSpPr>
              <p:nvPr/>
            </p:nvCxnSpPr>
            <p:spPr bwMode="auto">
              <a:xfrm>
                <a:off x="8708" y="4292"/>
                <a:ext cx="0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2003" name="AutoShape 19"/>
              <p:cNvCxnSpPr>
                <a:cxnSpLocks noChangeShapeType="1"/>
              </p:cNvCxnSpPr>
              <p:nvPr/>
            </p:nvCxnSpPr>
            <p:spPr bwMode="auto">
              <a:xfrm>
                <a:off x="11547" y="4292"/>
                <a:ext cx="14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42004" name="AutoShape 20"/>
            <p:cNvSpPr>
              <a:spLocks noChangeArrowheads="1"/>
            </p:cNvSpPr>
            <p:nvPr/>
          </p:nvSpPr>
          <p:spPr bwMode="auto">
            <a:xfrm>
              <a:off x="5508" y="7224"/>
              <a:ext cx="2534" cy="463"/>
            </a:xfrm>
            <a:prstGeom prst="parallelogram">
              <a:avLst>
                <a:gd name="adj" fmla="val 13682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Ввод 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x1,x2,x3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2005" name="Group 21"/>
            <p:cNvGrpSpPr>
              <a:grpSpLocks/>
            </p:cNvGrpSpPr>
            <p:nvPr/>
          </p:nvGrpSpPr>
          <p:grpSpPr bwMode="auto">
            <a:xfrm>
              <a:off x="5217" y="6425"/>
              <a:ext cx="3092" cy="707"/>
              <a:chOff x="8599" y="4292"/>
              <a:chExt cx="3070" cy="774"/>
            </a:xfrm>
          </p:grpSpPr>
          <p:sp>
            <p:nvSpPr>
              <p:cNvPr id="42006" name="Rectangle 22"/>
              <p:cNvSpPr>
                <a:spLocks noChangeArrowheads="1"/>
              </p:cNvSpPr>
              <p:nvPr/>
            </p:nvSpPr>
            <p:spPr bwMode="auto">
              <a:xfrm>
                <a:off x="8599" y="4292"/>
                <a:ext cx="3070" cy="7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x1=f(</a:t>
                </a:r>
                <a:r>
                  <a:rPr kumimoji="0" lang="en-US" sz="1100" b="0" i="1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f</a:t>
                </a:r>
                <a:r>
                  <a:rPr kumimoji="0" lang="en-US" sz="11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,p,q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),  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x2=f(</a:t>
                </a:r>
                <a:r>
                  <a:rPr kumimoji="0" lang="en-US" sz="1100" b="0" i="1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f</a:t>
                </a:r>
                <a:r>
                  <a:rPr kumimoji="0" lang="en-US" sz="11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,p,q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),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  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x3= 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f(</a:t>
                </a:r>
                <a:r>
                  <a:rPr kumimoji="0" lang="en-US" sz="1100" b="0" i="1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f</a:t>
                </a:r>
                <a:r>
                  <a:rPr kumimoji="0" lang="en-US" sz="1100" b="0" i="0" u="none" strike="noStrike" cap="none" normalizeH="0" baseline="0" dirty="0" err="1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,p,q</a:t>
                </a:r>
                <a:r>
                  <a:rPr kumimoji="0" lang="en-US" sz="11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), 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42007" name="AutoShape 23"/>
              <p:cNvCxnSpPr>
                <a:cxnSpLocks noChangeShapeType="1"/>
              </p:cNvCxnSpPr>
              <p:nvPr/>
            </p:nvCxnSpPr>
            <p:spPr bwMode="auto">
              <a:xfrm>
                <a:off x="8708" y="4292"/>
                <a:ext cx="0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2008" name="AutoShape 24"/>
              <p:cNvCxnSpPr>
                <a:cxnSpLocks noChangeShapeType="1"/>
              </p:cNvCxnSpPr>
              <p:nvPr/>
            </p:nvCxnSpPr>
            <p:spPr bwMode="auto">
              <a:xfrm>
                <a:off x="11547" y="4292"/>
                <a:ext cx="14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42009" name="Rectangle 25"/>
            <p:cNvSpPr>
              <a:spLocks noChangeArrowheads="1"/>
            </p:cNvSpPr>
            <p:nvPr/>
          </p:nvSpPr>
          <p:spPr bwMode="auto">
            <a:xfrm>
              <a:off x="2958" y="8265"/>
              <a:ext cx="3741" cy="204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42010" name="AutoShape 26"/>
            <p:cNvSpPr>
              <a:spLocks noChangeArrowheads="1"/>
            </p:cNvSpPr>
            <p:nvPr/>
          </p:nvSpPr>
          <p:spPr bwMode="auto">
            <a:xfrm>
              <a:off x="3375" y="7927"/>
              <a:ext cx="1910" cy="644"/>
            </a:xfrm>
            <a:prstGeom prst="diamon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lang="en-US" sz="1100" dirty="0" smtClean="0">
                  <a:latin typeface="Calibri" pitchFamily="34" charset="0"/>
                </a:rPr>
                <a:t>s</a:t>
              </a:r>
              <a:r>
                <a:rPr kumimoji="0" lang="en-US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&gt;0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2011" name="Group 27"/>
            <p:cNvGrpSpPr>
              <a:grpSpLocks/>
            </p:cNvGrpSpPr>
            <p:nvPr/>
          </p:nvGrpSpPr>
          <p:grpSpPr bwMode="auto">
            <a:xfrm>
              <a:off x="5205" y="8371"/>
              <a:ext cx="3104" cy="463"/>
              <a:chOff x="8599" y="4292"/>
              <a:chExt cx="3070" cy="774"/>
            </a:xfrm>
          </p:grpSpPr>
          <p:sp>
            <p:nvSpPr>
              <p:cNvPr id="42012" name="Rectangle 28"/>
              <p:cNvSpPr>
                <a:spLocks noChangeArrowheads="1"/>
              </p:cNvSpPr>
              <p:nvPr/>
            </p:nvSpPr>
            <p:spPr bwMode="auto">
              <a:xfrm>
                <a:off x="8599" y="4292"/>
                <a:ext cx="3070" cy="7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A=f(p,q),  B=f(p,q), 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42013" name="AutoShape 29"/>
              <p:cNvCxnSpPr>
                <a:cxnSpLocks noChangeShapeType="1"/>
              </p:cNvCxnSpPr>
              <p:nvPr/>
            </p:nvCxnSpPr>
            <p:spPr bwMode="auto">
              <a:xfrm>
                <a:off x="8708" y="4292"/>
                <a:ext cx="0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2014" name="AutoShape 30"/>
              <p:cNvCxnSpPr>
                <a:cxnSpLocks noChangeShapeType="1"/>
              </p:cNvCxnSpPr>
              <p:nvPr/>
            </p:nvCxnSpPr>
            <p:spPr bwMode="auto">
              <a:xfrm>
                <a:off x="11547" y="4292"/>
                <a:ext cx="14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42015" name="AutoShape 31"/>
            <p:cNvSpPr>
              <a:spLocks noChangeArrowheads="1"/>
            </p:cNvSpPr>
            <p:nvPr/>
          </p:nvSpPr>
          <p:spPr bwMode="auto">
            <a:xfrm>
              <a:off x="5502" y="9726"/>
              <a:ext cx="2534" cy="463"/>
            </a:xfrm>
            <a:prstGeom prst="parallelogram">
              <a:avLst>
                <a:gd name="adj" fmla="val 136825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0" tIns="0" rIns="0" bIns="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Ввод 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x1,x2,x3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grpSp>
          <p:nvGrpSpPr>
            <p:cNvPr id="42016" name="Group 32"/>
            <p:cNvGrpSpPr>
              <a:grpSpLocks/>
            </p:cNvGrpSpPr>
            <p:nvPr/>
          </p:nvGrpSpPr>
          <p:grpSpPr bwMode="auto">
            <a:xfrm>
              <a:off x="5211" y="8927"/>
              <a:ext cx="3098" cy="707"/>
              <a:chOff x="8599" y="4292"/>
              <a:chExt cx="3070" cy="774"/>
            </a:xfrm>
          </p:grpSpPr>
          <p:sp>
            <p:nvSpPr>
              <p:cNvPr id="42017" name="Rectangle 33"/>
              <p:cNvSpPr>
                <a:spLocks noChangeArrowheads="1"/>
              </p:cNvSpPr>
              <p:nvPr/>
            </p:nvSpPr>
            <p:spPr bwMode="auto">
              <a:xfrm>
                <a:off x="8599" y="4292"/>
                <a:ext cx="3070" cy="7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x1=f(A,B),  x2= f(A,B),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1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</a:rPr>
                  <a:t>x3= f(A,B),  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ru-RU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  <p:cxnSp>
            <p:nvCxnSpPr>
              <p:cNvPr id="42018" name="AutoShape 34"/>
              <p:cNvCxnSpPr>
                <a:cxnSpLocks noChangeShapeType="1"/>
              </p:cNvCxnSpPr>
              <p:nvPr/>
            </p:nvCxnSpPr>
            <p:spPr bwMode="auto">
              <a:xfrm>
                <a:off x="8708" y="4292"/>
                <a:ext cx="0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42019" name="AutoShape 35"/>
              <p:cNvCxnSpPr>
                <a:cxnSpLocks noChangeShapeType="1"/>
              </p:cNvCxnSpPr>
              <p:nvPr/>
            </p:nvCxnSpPr>
            <p:spPr bwMode="auto">
              <a:xfrm>
                <a:off x="11547" y="4292"/>
                <a:ext cx="14" cy="77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</p:grpSp>
        <p:sp>
          <p:nvSpPr>
            <p:cNvPr id="42020" name="AutoShape 36"/>
            <p:cNvSpPr>
              <a:spLocks noChangeArrowheads="1"/>
            </p:cNvSpPr>
            <p:nvPr/>
          </p:nvSpPr>
          <p:spPr bwMode="auto">
            <a:xfrm>
              <a:off x="3375" y="10434"/>
              <a:ext cx="1910" cy="523"/>
            </a:xfrm>
            <a:prstGeom prst="flowChartTerminator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Конец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2021" name="Text Box 37"/>
            <p:cNvSpPr txBox="1">
              <a:spLocks noChangeArrowheads="1"/>
            </p:cNvSpPr>
            <p:nvPr/>
          </p:nvSpPr>
          <p:spPr bwMode="auto">
            <a:xfrm>
              <a:off x="5441" y="3687"/>
              <a:ext cx="561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Да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2022" name="Text Box 38"/>
            <p:cNvSpPr txBox="1">
              <a:spLocks noChangeArrowheads="1"/>
            </p:cNvSpPr>
            <p:nvPr/>
          </p:nvSpPr>
          <p:spPr bwMode="auto">
            <a:xfrm>
              <a:off x="5310" y="5372"/>
              <a:ext cx="692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Да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42023" name="Text Box 39"/>
            <p:cNvSpPr txBox="1">
              <a:spLocks noChangeArrowheads="1"/>
            </p:cNvSpPr>
            <p:nvPr/>
          </p:nvSpPr>
          <p:spPr bwMode="auto">
            <a:xfrm>
              <a:off x="5285" y="7874"/>
              <a:ext cx="692" cy="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Да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sp>
        <p:nvSpPr>
          <p:cNvPr id="52" name="Управляющая кнопка: настраиваемая 51">
            <a:hlinkClick r:id="rId2" action="ppaction://program" highlightClick="1"/>
          </p:cNvPr>
          <p:cNvSpPr/>
          <p:nvPr/>
        </p:nvSpPr>
        <p:spPr>
          <a:xfrm>
            <a:off x="6786578" y="5786454"/>
            <a:ext cx="2071702" cy="828102"/>
          </a:xfrm>
          <a:prstGeom prst="actionButtonBlank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ДЕМОНСТРАЦИЯ ПРОГРАММЫ</a:t>
            </a:r>
            <a:endParaRPr lang="ru-RU" dirty="0"/>
          </a:p>
        </p:txBody>
      </p:sp>
      <p:grpSp>
        <p:nvGrpSpPr>
          <p:cNvPr id="45" name="Группа 44"/>
          <p:cNvGrpSpPr/>
          <p:nvPr/>
        </p:nvGrpSpPr>
        <p:grpSpPr>
          <a:xfrm>
            <a:off x="6929454" y="1857364"/>
            <a:ext cx="1928826" cy="1214446"/>
            <a:chOff x="6500826" y="2928934"/>
            <a:chExt cx="2400300" cy="1495425"/>
          </a:xfrm>
        </p:grpSpPr>
        <p:pic>
          <p:nvPicPr>
            <p:cNvPr id="42" name="Picture 24"/>
            <p:cNvPicPr>
              <a:picLocks noChangeAspect="1" noChangeArrowheads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00826" y="2928934"/>
              <a:ext cx="1295400" cy="314325"/>
            </a:xfrm>
            <a:prstGeom prst="rect">
              <a:avLst/>
            </a:prstGeom>
            <a:noFill/>
          </p:spPr>
        </p:pic>
        <p:pic>
          <p:nvPicPr>
            <p:cNvPr id="43" name="Picture 23"/>
            <p:cNvPicPr>
              <a:picLocks noChangeAspect="1" noChangeArrowheads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00826" y="3243259"/>
              <a:ext cx="2047875" cy="590550"/>
            </a:xfrm>
            <a:prstGeom prst="rect">
              <a:avLst/>
            </a:prstGeom>
            <a:noFill/>
          </p:spPr>
        </p:pic>
        <p:pic>
          <p:nvPicPr>
            <p:cNvPr id="44" name="Picture 22"/>
            <p:cNvPicPr>
              <a:picLocks noChangeAspect="1" noChangeArrowheads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6500826" y="3833809"/>
              <a:ext cx="2400300" cy="590550"/>
            </a:xfrm>
            <a:prstGeom prst="rect">
              <a:avLst/>
            </a:prstGeom>
            <a:noFill/>
          </p:spPr>
        </p:pic>
      </p:grpSp>
      <p:sp>
        <p:nvSpPr>
          <p:cNvPr id="46" name="Прямоугольная выноска 45"/>
          <p:cNvSpPr/>
          <p:nvPr/>
        </p:nvSpPr>
        <p:spPr>
          <a:xfrm>
            <a:off x="6858016" y="1857364"/>
            <a:ext cx="2000264" cy="1214446"/>
          </a:xfrm>
          <a:prstGeom prst="wedgeRectCallout">
            <a:avLst>
              <a:gd name="adj1" fmla="val -73104"/>
              <a:gd name="adj2" fmla="val 77859"/>
            </a:avLst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285852" y="1500174"/>
            <a:ext cx="7358114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результате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реализации данного проекта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проблеме нахождения корней кубических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уравнений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были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решены все поставленные задачи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сновные достоинства данной работы заключаются в том,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что с одной стороны она дала возможность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глубже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понять и изучить один из интересных разделов математики,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с другой - создать специальное компьютерное приложение,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позволяющее помочь любому ученику быстрее и проще разобраться в данной теме.</a:t>
            </a:r>
            <a:endParaRPr kumimoji="0" lang="ru-RU" sz="24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488" y="428604"/>
            <a:ext cx="30557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indent="45085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dirty="0" smtClean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ВЫВОДЫ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5852" y="2428868"/>
            <a:ext cx="7498080" cy="1143000"/>
          </a:xfrm>
        </p:spPr>
        <p:txBody>
          <a:bodyPr>
            <a:norm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799</TotalTime>
  <Words>495</Words>
  <Application>Microsoft Office PowerPoint</Application>
  <PresentationFormat>Экран (4:3)</PresentationFormat>
  <Paragraphs>80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Использование компьютерных методов при нахождении корней алгебраического уравнения 3 степени с произвольными действительными коэффициентами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Спасибо за внимание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компьютерных методов при нахождении корней алгебраического уравнения 3 степени с произвольными действительными коэффициентами</dc:title>
  <dc:creator>User</dc:creator>
  <cp:lastModifiedBy>User</cp:lastModifiedBy>
  <cp:revision>55</cp:revision>
  <dcterms:created xsi:type="dcterms:W3CDTF">2013-11-16T11:56:43Z</dcterms:created>
  <dcterms:modified xsi:type="dcterms:W3CDTF">2014-02-02T16:03:31Z</dcterms:modified>
</cp:coreProperties>
</file>