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56" r:id="rId2"/>
    <p:sldId id="257" r:id="rId3"/>
    <p:sldId id="258" r:id="rId4"/>
    <p:sldId id="298" r:id="rId5"/>
    <p:sldId id="299" r:id="rId6"/>
    <p:sldId id="300" r:id="rId7"/>
    <p:sldId id="301" r:id="rId8"/>
    <p:sldId id="306" r:id="rId9"/>
    <p:sldId id="302" r:id="rId10"/>
    <p:sldId id="303" r:id="rId11"/>
    <p:sldId id="262" r:id="rId12"/>
    <p:sldId id="305"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p:scale>
          <a:sx n="60" d="100"/>
          <a:sy n="60" d="100"/>
        </p:scale>
        <p:origin x="-1566"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3FE07-B953-41D5-8956-57D060E6BFFA}" type="datetimeFigureOut">
              <a:rPr lang="ru-RU" smtClean="0"/>
              <a:pPr/>
              <a:t>06.01.2015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5ADD6B-F83A-4FEE-8945-93C2804EFC5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 Жизнь – это богатство, данное изначально, и очень хочется, чтобы она была прекрасной и счастливой. А для этого необходимо крепкое здоровье. Давайте уточним, что же такое «здоровье».</a:t>
            </a:r>
            <a:endParaRPr lang="ru-RU" dirty="0"/>
          </a:p>
        </p:txBody>
      </p:sp>
      <p:sp>
        <p:nvSpPr>
          <p:cNvPr id="4" name="Номер слайда 3"/>
          <p:cNvSpPr>
            <a:spLocks noGrp="1"/>
          </p:cNvSpPr>
          <p:nvPr>
            <p:ph type="sldNum" sz="quarter" idx="10"/>
          </p:nvPr>
        </p:nvSpPr>
        <p:spPr/>
        <p:txBody>
          <a:bodyPr/>
          <a:lstStyle/>
          <a:p>
            <a:fld id="{2E5ADD6B-F83A-4FEE-8945-93C2804EFC50}"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Мы постараемся сегодня объяснить ФОРМУЛУ ЗДОРОВЬЯ. </a:t>
            </a:r>
          </a:p>
          <a:p>
            <a:pPr indent="360363" algn="just"/>
            <a:r>
              <a:rPr lang="ru-RU" sz="1200" dirty="0" smtClean="0">
                <a:latin typeface="+mn-lt"/>
              </a:rPr>
              <a:t>Действительно, правильное питание очень важно. Признаком здоровья считается хороший аппетит, однако с детства не следует приучаться к </a:t>
            </a:r>
            <a:r>
              <a:rPr lang="ru-RU" sz="1200" b="1" dirty="0" smtClean="0">
                <a:latin typeface="+mn-lt"/>
              </a:rPr>
              <a:t>обжорству.</a:t>
            </a:r>
            <a:r>
              <a:rPr lang="ru-RU" sz="1200" dirty="0" smtClean="0">
                <a:latin typeface="+mn-lt"/>
              </a:rPr>
              <a:t> Ещё древнегреческий философ Сократ дал человечеству прекрасный совет: </a:t>
            </a:r>
            <a:r>
              <a:rPr lang="ru-RU" sz="1200" b="1" dirty="0" smtClean="0">
                <a:latin typeface="+mn-lt"/>
              </a:rPr>
              <a:t>«Есть, чтобы жить, а не жить, чтобы есть!» </a:t>
            </a:r>
            <a:r>
              <a:rPr lang="ru-RU" sz="1200" dirty="0" smtClean="0">
                <a:latin typeface="+mn-lt"/>
              </a:rPr>
              <a:t>питание должно быть разнообразным. </a:t>
            </a:r>
          </a:p>
          <a:p>
            <a:pPr indent="360363" algn="just"/>
            <a:r>
              <a:rPr lang="ru-RU" sz="1200" dirty="0" smtClean="0">
                <a:latin typeface="+mn-lt"/>
              </a:rPr>
              <a:t>Правильное питание подразумевает меню, богатое овощами, фруктами, съедобными целебными травами. Ягоды, фрукты, овощи – основные источники витаминов и минеральных веществ. Большинство витаминов не образуется в организме человека и не накапливаются, а поступают вместе с пищей. В рационе должно быть ограничено количество соли, сахара, животных жиров.</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2E5ADD6B-F83A-4FEE-8945-93C2804EFC50}" type="slidenum">
              <a:rPr lang="ru-RU" smtClean="0"/>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Физическая нагрузка необходима для организма. Но упражнения приносят пользу только в том случае, если они выполняются систематически. Зарядка должна стать для вас ежедневной привычкой.</a:t>
            </a:r>
            <a:endParaRPr lang="ru-RU" dirty="0"/>
          </a:p>
        </p:txBody>
      </p:sp>
      <p:sp>
        <p:nvSpPr>
          <p:cNvPr id="4" name="Номер слайда 3"/>
          <p:cNvSpPr>
            <a:spLocks noGrp="1"/>
          </p:cNvSpPr>
          <p:nvPr>
            <p:ph type="sldNum" sz="quarter" idx="10"/>
          </p:nvPr>
        </p:nvSpPr>
        <p:spPr/>
        <p:txBody>
          <a:bodyPr/>
          <a:lstStyle/>
          <a:p>
            <a:fld id="{2E5ADD6B-F83A-4FEE-8945-93C2804EFC50}" type="slidenum">
              <a:rPr lang="ru-RU" smtClean="0"/>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mn-lt"/>
              </a:rPr>
              <a:t>30 минут умеренной физической активности в день существенно улучшают здоровье. И неважно, прогуляетесь ли Вы в это время, проедете на велосипеде или погоняете в футбол. Важно. Чтобы это было каждый день. С физкультурой надо дружить. При физических нагрузках в мозгу человека вырабатываются вещества, которые по мнению академика Павлова ведут к «мышечной радости» и вызывают у здорового человека настоящее наслаждение.</a:t>
            </a:r>
          </a:p>
          <a:p>
            <a:endParaRPr lang="ru-RU" dirty="0"/>
          </a:p>
        </p:txBody>
      </p:sp>
      <p:sp>
        <p:nvSpPr>
          <p:cNvPr id="4" name="Номер слайда 3"/>
          <p:cNvSpPr>
            <a:spLocks noGrp="1"/>
          </p:cNvSpPr>
          <p:nvPr>
            <p:ph type="sldNum" sz="quarter" idx="10"/>
          </p:nvPr>
        </p:nvSpPr>
        <p:spPr/>
        <p:txBody>
          <a:bodyPr/>
          <a:lstStyle/>
          <a:p>
            <a:fld id="{2E5ADD6B-F83A-4FEE-8945-93C2804EFC50}"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mn-lt"/>
              </a:rPr>
              <a:t>Вредные привычки – это </a:t>
            </a:r>
            <a:r>
              <a:rPr lang="ru-RU" sz="1200" b="1" dirty="0" smtClean="0">
                <a:latin typeface="+mn-lt"/>
              </a:rPr>
              <a:t>курение, алкоголь, наркомания</a:t>
            </a:r>
            <a:r>
              <a:rPr lang="ru-RU" sz="1200" dirty="0" smtClean="0">
                <a:latin typeface="+mn-lt"/>
              </a:rPr>
              <a:t>. Это самые страшные разрушители здоровья, потому что они могут быть смертельными. И об этом нужно помнить всегда! Наркотики, спиртные напитки, никотин. Содержащийся в сигаретах – это не просто вредные вещества. Опасность в том, что они вызывают привыкание. Попробовав однажды от скуки или ради интереса, можно на всю жизнь стать зависимым от них. Но жизнь такая будет очень недолгой.</a:t>
            </a:r>
          </a:p>
          <a:p>
            <a:endParaRPr lang="ru-RU" dirty="0"/>
          </a:p>
        </p:txBody>
      </p:sp>
      <p:sp>
        <p:nvSpPr>
          <p:cNvPr id="4" name="Номер слайда 3"/>
          <p:cNvSpPr>
            <a:spLocks noGrp="1"/>
          </p:cNvSpPr>
          <p:nvPr>
            <p:ph type="sldNum" sz="quarter" idx="10"/>
          </p:nvPr>
        </p:nvSpPr>
        <p:spPr/>
        <p:txBody>
          <a:bodyPr/>
          <a:lstStyle/>
          <a:p>
            <a:fld id="{2E5ADD6B-F83A-4FEE-8945-93C2804EFC50}"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mn-lt"/>
              </a:rPr>
              <a:t>Здоровье школьника зависит от всего того, что уже было здесь перечислено. Но надо помнить, что здоровье зависит уже от того, как Вы сидите за партой, правильная осанка обеспечивает правильное положение позвоночника и внутренних органов. Большое значение имеет то, на каком расстоянии от глаз находится книга или тетрадь во время работы. На уроках и дома при работе с компьютером , при выполнении домашнего задания необходимо каждые 30 минут давать глазам отдохнуть и делать специальную гимнастику для глаз</a:t>
            </a:r>
            <a:r>
              <a:rPr lang="ru-RU" dirty="0" smtClean="0"/>
              <a:t>.</a:t>
            </a:r>
          </a:p>
          <a:p>
            <a:endParaRPr lang="ru-RU" dirty="0"/>
          </a:p>
        </p:txBody>
      </p:sp>
      <p:sp>
        <p:nvSpPr>
          <p:cNvPr id="4" name="Номер слайда 3"/>
          <p:cNvSpPr>
            <a:spLocks noGrp="1"/>
          </p:cNvSpPr>
          <p:nvPr>
            <p:ph type="sldNum" sz="quarter" idx="10"/>
          </p:nvPr>
        </p:nvSpPr>
        <p:spPr/>
        <p:txBody>
          <a:bodyPr/>
          <a:lstStyle/>
          <a:p>
            <a:fld id="{2E5ADD6B-F83A-4FEE-8945-93C2804EFC50}"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7BF397-A2A9-4DDB-86C8-A00431D7704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9DA056-84B4-4061-8A23-89D521076F0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DD4A29-5045-4EC2-BDB9-C73C41495DF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E098DA-3080-4488-B0A4-31C046E7C84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575FD9-840A-44AE-A4EB-D60079DFBA0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5310C6-62F1-4A0E-84FF-622C2AF1C5C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E4A5DB-B844-4DAD-AD9B-BDEB37051CB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6B23651-7979-48FB-8438-9374229E60C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1C7A84-4BB5-4731-A9C6-3ECDB7555C7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D52F4A-3E69-4949-ADDF-57883F743F5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03E723A-7617-4F75-A911-CE093A336D3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5000" r="-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C24B7-2A42-4D0C-AC88-88DE3F761DD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4842328"/>
            <a:ext cx="8640763" cy="1728192"/>
          </a:xfrm>
        </p:spPr>
        <p:txBody>
          <a:bodyPr>
            <a:normAutofit/>
          </a:bodyPr>
          <a:lstStyle/>
          <a:p>
            <a:r>
              <a:rPr lang="ru-RU" sz="3200" cap="all" dirty="0" smtClean="0"/>
              <a:t>Разработала ученица 10 «а» класса</a:t>
            </a:r>
            <a:br>
              <a:rPr lang="ru-RU" sz="3200" cap="all" dirty="0" smtClean="0"/>
            </a:br>
            <a:r>
              <a:rPr lang="ru-RU" sz="3200" b="1" cap="all" dirty="0" smtClean="0"/>
              <a:t>ЕФИМОВА АННА</a:t>
            </a:r>
            <a:endParaRPr lang="ru-RU" sz="3200" b="1" cap="all" dirty="0"/>
          </a:p>
        </p:txBody>
      </p:sp>
      <p:sp>
        <p:nvSpPr>
          <p:cNvPr id="5" name="TextBox 4"/>
          <p:cNvSpPr txBox="1"/>
          <p:nvPr/>
        </p:nvSpPr>
        <p:spPr>
          <a:xfrm>
            <a:off x="971600" y="620688"/>
            <a:ext cx="7332648" cy="923330"/>
          </a:xfrm>
          <a:prstGeom prst="rect">
            <a:avLst/>
          </a:prstGeom>
          <a:noFill/>
        </p:spPr>
        <p:txBody>
          <a:bodyPr wrap="none" rtlCol="0">
            <a:spAutoFit/>
          </a:bodyPr>
          <a:lstStyle/>
          <a:p>
            <a:r>
              <a:rPr lang="ru-RU" sz="5400" b="1" cap="all" dirty="0" smtClean="0">
                <a:latin typeface="+mn-lt"/>
              </a:rPr>
              <a:t>Я выбираю здоровье</a:t>
            </a:r>
            <a:r>
              <a:rPr lang="ru-RU" b="1" cap="all" dirty="0" smtClean="0">
                <a:latin typeface="+mn-lt"/>
              </a:rPr>
              <a:t>!</a:t>
            </a:r>
            <a:endParaRPr lang="ru-RU" b="1" cap="all" dirty="0">
              <a:latin typeface="+mn-lt"/>
            </a:endParaRPr>
          </a:p>
        </p:txBody>
      </p:sp>
      <p:pic>
        <p:nvPicPr>
          <p:cNvPr id="4" name="Рисунок 3" descr="з4.jpg"/>
          <p:cNvPicPr>
            <a:picLocks noChangeAspect="1"/>
          </p:cNvPicPr>
          <p:nvPr/>
        </p:nvPicPr>
        <p:blipFill>
          <a:blip r:embed="rId2" cstate="print"/>
          <a:stretch>
            <a:fillRect/>
          </a:stretch>
        </p:blipFill>
        <p:spPr>
          <a:xfrm>
            <a:off x="2555776" y="1628800"/>
            <a:ext cx="4224469"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91680" y="332656"/>
            <a:ext cx="6273833" cy="769441"/>
          </a:xfrm>
          <a:prstGeom prst="rect">
            <a:avLst/>
          </a:prstGeom>
        </p:spPr>
        <p:txBody>
          <a:bodyPr wrap="none">
            <a:spAutoFit/>
          </a:bodyPr>
          <a:lstStyle/>
          <a:p>
            <a:r>
              <a:rPr lang="ru-RU" sz="4400" b="1" cap="all" dirty="0" smtClean="0">
                <a:latin typeface="+mn-lt"/>
              </a:rPr>
              <a:t>Здоровье школьника </a:t>
            </a:r>
            <a:endParaRPr lang="ru-RU" sz="4400" b="1" cap="all" dirty="0">
              <a:latin typeface="+mn-lt"/>
            </a:endParaRPr>
          </a:p>
        </p:txBody>
      </p:sp>
      <p:sp>
        <p:nvSpPr>
          <p:cNvPr id="5" name="Прямоугольник 4"/>
          <p:cNvSpPr/>
          <p:nvPr/>
        </p:nvSpPr>
        <p:spPr>
          <a:xfrm>
            <a:off x="94596" y="1316058"/>
            <a:ext cx="5436096" cy="4924425"/>
          </a:xfrm>
          <a:prstGeom prst="rect">
            <a:avLst/>
          </a:prstGeom>
        </p:spPr>
        <p:txBody>
          <a:bodyPr wrap="square">
            <a:spAutoFit/>
          </a:bodyPr>
          <a:lstStyle/>
          <a:p>
            <a:pPr indent="268288" algn="just" fontAlgn="auto">
              <a:spcBef>
                <a:spcPts val="0"/>
              </a:spcBef>
              <a:spcAft>
                <a:spcPts val="0"/>
              </a:spcAft>
              <a:defRPr/>
            </a:pPr>
            <a:r>
              <a:rPr lang="ru-RU" sz="2800" dirty="0" smtClean="0">
                <a:latin typeface="+mn-lt"/>
              </a:rPr>
              <a:t> </a:t>
            </a:r>
            <a:r>
              <a:rPr lang="ru-RU" sz="2600" dirty="0" smtClean="0">
                <a:latin typeface="+mn-lt"/>
              </a:rPr>
              <a:t>Но надо помнить, </a:t>
            </a:r>
            <a:r>
              <a:rPr lang="ru-RU" sz="2600" dirty="0" smtClean="0">
                <a:latin typeface="+mn-lt"/>
              </a:rPr>
              <a:t>что здоровье зависит уже от того, как ученик сидит за партой.</a:t>
            </a:r>
          </a:p>
          <a:p>
            <a:pPr indent="268288" algn="just" fontAlgn="auto">
              <a:spcBef>
                <a:spcPts val="0"/>
              </a:spcBef>
              <a:spcAft>
                <a:spcPts val="0"/>
              </a:spcAft>
              <a:defRPr/>
            </a:pPr>
            <a:r>
              <a:rPr lang="ru-RU" sz="2600" dirty="0" smtClean="0">
                <a:latin typeface="+mn-lt"/>
              </a:rPr>
              <a:t>Большое </a:t>
            </a:r>
            <a:r>
              <a:rPr lang="ru-RU" sz="2600" dirty="0" smtClean="0">
                <a:latin typeface="+mn-lt"/>
              </a:rPr>
              <a:t>значение имеет то, на каком расстоянии от глаз находится книга или тетрадь во время работы. </a:t>
            </a:r>
            <a:endParaRPr lang="ru-RU" sz="2600" dirty="0" smtClean="0">
              <a:latin typeface="+mn-lt"/>
            </a:endParaRPr>
          </a:p>
          <a:p>
            <a:pPr indent="268288" algn="just" fontAlgn="auto">
              <a:spcBef>
                <a:spcPts val="0"/>
              </a:spcBef>
              <a:spcAft>
                <a:spcPts val="0"/>
              </a:spcAft>
              <a:defRPr/>
            </a:pPr>
            <a:r>
              <a:rPr lang="ru-RU" sz="2600" dirty="0" smtClean="0">
                <a:latin typeface="+mn-lt"/>
              </a:rPr>
              <a:t>На </a:t>
            </a:r>
            <a:r>
              <a:rPr lang="ru-RU" sz="2600" dirty="0" smtClean="0">
                <a:latin typeface="+mn-lt"/>
              </a:rPr>
              <a:t>уроках и дома при работе с компьютером , при выполнении домашнего задания необходимо каждые 30 минут давать глазам отдохнуть и делать специальную гимнастику для глаз</a:t>
            </a:r>
            <a:r>
              <a:rPr lang="ru-RU" sz="2600" dirty="0" smtClean="0">
                <a:latin typeface="+mn-lt"/>
              </a:rPr>
              <a:t>.</a:t>
            </a:r>
            <a:endParaRPr lang="ru-RU" sz="2600" dirty="0">
              <a:latin typeface="+mn-lt"/>
            </a:endParaRPr>
          </a:p>
        </p:txBody>
      </p:sp>
      <p:pic>
        <p:nvPicPr>
          <p:cNvPr id="6" name="Рисунок 5" descr="парта 2.jpg"/>
          <p:cNvPicPr>
            <a:picLocks noChangeAspect="1"/>
          </p:cNvPicPr>
          <p:nvPr/>
        </p:nvPicPr>
        <p:blipFill>
          <a:blip r:embed="rId3" cstate="print"/>
          <a:stretch>
            <a:fillRect/>
          </a:stretch>
        </p:blipFill>
        <p:spPr>
          <a:xfrm>
            <a:off x="5580112" y="1700808"/>
            <a:ext cx="3359894" cy="3359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Группа 16"/>
          <p:cNvGrpSpPr/>
          <p:nvPr/>
        </p:nvGrpSpPr>
        <p:grpSpPr>
          <a:xfrm>
            <a:off x="488746" y="3174622"/>
            <a:ext cx="2743200" cy="2743200"/>
            <a:chOff x="323528" y="4114800"/>
            <a:chExt cx="2743200" cy="2743200"/>
          </a:xfrm>
        </p:grpSpPr>
        <p:pic>
          <p:nvPicPr>
            <p:cNvPr id="9" name="Picture 3" descr="C:\Users\Люда\AppData\Local\Microsoft\Windows\Temporary Internet Files\Content.IE5\RI2H48E0\MC900441353[1].png"/>
            <p:cNvPicPr>
              <a:picLocks noChangeAspect="1" noChangeArrowheads="1"/>
            </p:cNvPicPr>
            <p:nvPr/>
          </p:nvPicPr>
          <p:blipFill>
            <a:blip r:embed="rId2" cstate="print"/>
            <a:srcRect/>
            <a:stretch>
              <a:fillRect/>
            </a:stretch>
          </p:blipFill>
          <p:spPr bwMode="auto">
            <a:xfrm>
              <a:off x="323528" y="4114800"/>
              <a:ext cx="2743200" cy="2743200"/>
            </a:xfrm>
            <a:prstGeom prst="rect">
              <a:avLst/>
            </a:prstGeom>
            <a:noFill/>
          </p:spPr>
        </p:pic>
        <p:sp>
          <p:nvSpPr>
            <p:cNvPr id="16" name="Прямоугольник 15"/>
            <p:cNvSpPr/>
            <p:nvPr/>
          </p:nvSpPr>
          <p:spPr>
            <a:xfrm>
              <a:off x="705664" y="4952216"/>
              <a:ext cx="1872208" cy="1200329"/>
            </a:xfrm>
            <a:prstGeom prst="rect">
              <a:avLst/>
            </a:prstGeom>
          </p:spPr>
          <p:txBody>
            <a:bodyPr wrap="square">
              <a:spAutoFit/>
            </a:bodyPr>
            <a:lstStyle/>
            <a:p>
              <a:pPr algn="ctr">
                <a:buFont typeface="Wingdings" pitchFamily="2" charset="2"/>
                <a:buNone/>
              </a:pPr>
              <a:r>
                <a:rPr lang="ru-RU" sz="2400" b="1" cap="all" dirty="0" smtClean="0">
                  <a:latin typeface="+mn-lt"/>
                </a:rPr>
                <a:t>Отсутствие вредных привычек</a:t>
              </a:r>
              <a:endParaRPr lang="ru-RU" sz="2400" cap="all" dirty="0">
                <a:latin typeface="+mn-lt"/>
              </a:endParaRPr>
            </a:p>
          </p:txBody>
        </p:sp>
      </p:grpSp>
      <p:grpSp>
        <p:nvGrpSpPr>
          <p:cNvPr id="14" name="Группа 13"/>
          <p:cNvGrpSpPr/>
          <p:nvPr/>
        </p:nvGrpSpPr>
        <p:grpSpPr>
          <a:xfrm>
            <a:off x="5880522" y="260648"/>
            <a:ext cx="2743200" cy="2743200"/>
            <a:chOff x="6918960" y="32048"/>
            <a:chExt cx="2743200" cy="2743200"/>
          </a:xfrm>
        </p:grpSpPr>
        <p:pic>
          <p:nvPicPr>
            <p:cNvPr id="7" name="Picture 3" descr="C:\Users\Люда\AppData\Local\Microsoft\Windows\Temporary Internet Files\Content.IE5\RI2H48E0\MC900441353[1].png"/>
            <p:cNvPicPr>
              <a:picLocks noChangeAspect="1" noChangeArrowheads="1"/>
            </p:cNvPicPr>
            <p:nvPr/>
          </p:nvPicPr>
          <p:blipFill>
            <a:blip r:embed="rId2" cstate="print"/>
            <a:srcRect/>
            <a:stretch>
              <a:fillRect/>
            </a:stretch>
          </p:blipFill>
          <p:spPr bwMode="auto">
            <a:xfrm>
              <a:off x="6918960" y="32048"/>
              <a:ext cx="2743200" cy="2743200"/>
            </a:xfrm>
            <a:prstGeom prst="rect">
              <a:avLst/>
            </a:prstGeom>
            <a:noFill/>
          </p:spPr>
        </p:pic>
        <p:sp>
          <p:nvSpPr>
            <p:cNvPr id="10" name="Прямоугольник 9"/>
            <p:cNvSpPr/>
            <p:nvPr/>
          </p:nvSpPr>
          <p:spPr>
            <a:xfrm>
              <a:off x="7250400" y="968152"/>
              <a:ext cx="2088232" cy="830997"/>
            </a:xfrm>
            <a:prstGeom prst="rect">
              <a:avLst/>
            </a:prstGeom>
          </p:spPr>
          <p:txBody>
            <a:bodyPr wrap="square">
              <a:spAutoFit/>
            </a:bodyPr>
            <a:lstStyle/>
            <a:p>
              <a:pPr algn="ctr"/>
              <a:r>
                <a:rPr lang="ru-RU" sz="2400" b="1" cap="all" dirty="0" smtClean="0">
                  <a:latin typeface="+mn-lt"/>
                </a:rPr>
                <a:t>Правильное питание</a:t>
              </a:r>
              <a:endParaRPr lang="ru-RU" sz="2400" cap="all" dirty="0">
                <a:latin typeface="+mn-lt"/>
              </a:endParaRPr>
            </a:p>
          </p:txBody>
        </p:sp>
      </p:grpSp>
      <p:grpSp>
        <p:nvGrpSpPr>
          <p:cNvPr id="15" name="Группа 14"/>
          <p:cNvGrpSpPr/>
          <p:nvPr/>
        </p:nvGrpSpPr>
        <p:grpSpPr>
          <a:xfrm>
            <a:off x="3257968" y="4114800"/>
            <a:ext cx="2743200" cy="2743200"/>
            <a:chOff x="6228184" y="3933056"/>
            <a:chExt cx="2743200" cy="2743200"/>
          </a:xfrm>
        </p:grpSpPr>
        <p:pic>
          <p:nvPicPr>
            <p:cNvPr id="8" name="Picture 3" descr="C:\Users\Люда\AppData\Local\Microsoft\Windows\Temporary Internet Files\Content.IE5\RI2H48E0\MC900441353[1].png"/>
            <p:cNvPicPr>
              <a:picLocks noChangeAspect="1" noChangeArrowheads="1"/>
            </p:cNvPicPr>
            <p:nvPr/>
          </p:nvPicPr>
          <p:blipFill>
            <a:blip r:embed="rId2" cstate="print"/>
            <a:srcRect/>
            <a:stretch>
              <a:fillRect/>
            </a:stretch>
          </p:blipFill>
          <p:spPr bwMode="auto">
            <a:xfrm>
              <a:off x="6228184" y="3933056"/>
              <a:ext cx="2743200" cy="2743200"/>
            </a:xfrm>
            <a:prstGeom prst="rect">
              <a:avLst/>
            </a:prstGeom>
            <a:noFill/>
          </p:spPr>
        </p:pic>
        <p:sp>
          <p:nvSpPr>
            <p:cNvPr id="11" name="Прямоугольник 10"/>
            <p:cNvSpPr/>
            <p:nvPr/>
          </p:nvSpPr>
          <p:spPr>
            <a:xfrm>
              <a:off x="6948264" y="4975448"/>
              <a:ext cx="1451038" cy="830997"/>
            </a:xfrm>
            <a:prstGeom prst="rect">
              <a:avLst/>
            </a:prstGeom>
          </p:spPr>
          <p:txBody>
            <a:bodyPr wrap="none">
              <a:spAutoFit/>
            </a:bodyPr>
            <a:lstStyle/>
            <a:p>
              <a:pPr algn="ctr"/>
              <a:r>
                <a:rPr lang="ru-RU" sz="2400" b="1" cap="all" dirty="0" smtClean="0">
                  <a:latin typeface="+mn-lt"/>
                </a:rPr>
                <a:t>Личная</a:t>
              </a:r>
            </a:p>
            <a:p>
              <a:pPr algn="ctr"/>
              <a:r>
                <a:rPr lang="ru-RU" sz="2400" b="1" cap="all" dirty="0" smtClean="0">
                  <a:latin typeface="+mn-lt"/>
                </a:rPr>
                <a:t> Гигиена</a:t>
              </a:r>
              <a:endParaRPr lang="ru-RU" sz="2400" b="1" cap="all" dirty="0">
                <a:latin typeface="+mn-lt"/>
              </a:endParaRPr>
            </a:p>
          </p:txBody>
        </p:sp>
      </p:grpSp>
      <p:grpSp>
        <p:nvGrpSpPr>
          <p:cNvPr id="13" name="Группа 12"/>
          <p:cNvGrpSpPr/>
          <p:nvPr/>
        </p:nvGrpSpPr>
        <p:grpSpPr>
          <a:xfrm>
            <a:off x="409916" y="343722"/>
            <a:ext cx="2743200" cy="2743200"/>
            <a:chOff x="179512" y="260648"/>
            <a:chExt cx="2743200" cy="2743200"/>
          </a:xfrm>
        </p:grpSpPr>
        <p:pic>
          <p:nvPicPr>
            <p:cNvPr id="1027" name="Picture 3" descr="C:\Users\Люда\AppData\Local\Microsoft\Windows\Temporary Internet Files\Content.IE5\RI2H48E0\MC900441353[1].png"/>
            <p:cNvPicPr>
              <a:picLocks noChangeAspect="1" noChangeArrowheads="1"/>
            </p:cNvPicPr>
            <p:nvPr/>
          </p:nvPicPr>
          <p:blipFill>
            <a:blip r:embed="rId2" cstate="print"/>
            <a:srcRect/>
            <a:stretch>
              <a:fillRect/>
            </a:stretch>
          </p:blipFill>
          <p:spPr bwMode="auto">
            <a:xfrm>
              <a:off x="179512" y="260648"/>
              <a:ext cx="2743200" cy="2743200"/>
            </a:xfrm>
            <a:prstGeom prst="rect">
              <a:avLst/>
            </a:prstGeom>
            <a:noFill/>
          </p:spPr>
        </p:pic>
        <p:sp>
          <p:nvSpPr>
            <p:cNvPr id="12" name="Прямоугольник 11"/>
            <p:cNvSpPr/>
            <p:nvPr/>
          </p:nvSpPr>
          <p:spPr>
            <a:xfrm>
              <a:off x="535360" y="1000160"/>
              <a:ext cx="2016224" cy="1323439"/>
            </a:xfrm>
            <a:prstGeom prst="rect">
              <a:avLst/>
            </a:prstGeom>
          </p:spPr>
          <p:txBody>
            <a:bodyPr wrap="square">
              <a:spAutoFit/>
            </a:bodyPr>
            <a:lstStyle/>
            <a:p>
              <a:pPr algn="ctr"/>
              <a:r>
                <a:rPr lang="ru-RU" sz="2000" b="1" cap="all" dirty="0" smtClean="0">
                  <a:latin typeface="+mn-lt"/>
                </a:rPr>
                <a:t>Активная деятельность и активный отдых</a:t>
              </a:r>
              <a:endParaRPr lang="ru-RU" sz="2000" b="1" cap="all" dirty="0">
                <a:latin typeface="+mn-lt"/>
              </a:endParaRPr>
            </a:p>
          </p:txBody>
        </p:sp>
      </p:grpSp>
      <p:grpSp>
        <p:nvGrpSpPr>
          <p:cNvPr id="18" name="Группа 17"/>
          <p:cNvGrpSpPr/>
          <p:nvPr/>
        </p:nvGrpSpPr>
        <p:grpSpPr>
          <a:xfrm>
            <a:off x="5864756" y="3037428"/>
            <a:ext cx="2743200" cy="2743200"/>
            <a:chOff x="6228184" y="3933056"/>
            <a:chExt cx="2743200" cy="2743200"/>
          </a:xfrm>
        </p:grpSpPr>
        <p:pic>
          <p:nvPicPr>
            <p:cNvPr id="19" name="Picture 3" descr="C:\Users\Люда\AppData\Local\Microsoft\Windows\Temporary Internet Files\Content.IE5\RI2H48E0\MC900441353[1].png"/>
            <p:cNvPicPr>
              <a:picLocks noChangeAspect="1" noChangeArrowheads="1"/>
            </p:cNvPicPr>
            <p:nvPr/>
          </p:nvPicPr>
          <p:blipFill>
            <a:blip r:embed="rId2" cstate="print"/>
            <a:srcRect/>
            <a:stretch>
              <a:fillRect/>
            </a:stretch>
          </p:blipFill>
          <p:spPr bwMode="auto">
            <a:xfrm>
              <a:off x="6228184" y="3933056"/>
              <a:ext cx="2743200" cy="2743200"/>
            </a:xfrm>
            <a:prstGeom prst="rect">
              <a:avLst/>
            </a:prstGeom>
            <a:noFill/>
          </p:spPr>
        </p:pic>
        <p:sp>
          <p:nvSpPr>
            <p:cNvPr id="20" name="Прямоугольник 19"/>
            <p:cNvSpPr/>
            <p:nvPr/>
          </p:nvSpPr>
          <p:spPr>
            <a:xfrm>
              <a:off x="7063680" y="4941168"/>
              <a:ext cx="1225015" cy="830997"/>
            </a:xfrm>
            <a:prstGeom prst="rect">
              <a:avLst/>
            </a:prstGeom>
          </p:spPr>
          <p:txBody>
            <a:bodyPr wrap="none">
              <a:spAutoFit/>
            </a:bodyPr>
            <a:lstStyle/>
            <a:p>
              <a:pPr algn="ctr"/>
              <a:r>
                <a:rPr lang="ru-RU" sz="2400" b="1" cap="all" dirty="0" smtClean="0">
                  <a:latin typeface="+mn-lt"/>
                </a:rPr>
                <a:t>Режим</a:t>
              </a:r>
            </a:p>
            <a:p>
              <a:pPr algn="ctr"/>
              <a:r>
                <a:rPr lang="ru-RU" sz="2400" b="1" cap="all" dirty="0" smtClean="0">
                  <a:latin typeface="+mn-lt"/>
                </a:rPr>
                <a:t> дня</a:t>
              </a:r>
              <a:endParaRPr lang="ru-RU" sz="2400" b="1" cap="all" dirty="0">
                <a:latin typeface="+mn-lt"/>
              </a:endParaRPr>
            </a:p>
          </p:txBody>
        </p:sp>
      </p:grpSp>
      <p:pic>
        <p:nvPicPr>
          <p:cNvPr id="1026" name="Picture 2" descr="C:\Users\Люда\AppData\Local\Microsoft\Windows\Temporary Internet Files\Content.IE5\S13V9UYP\MC900440405[1].png"/>
          <p:cNvPicPr>
            <a:picLocks noChangeAspect="1" noChangeArrowheads="1"/>
          </p:cNvPicPr>
          <p:nvPr/>
        </p:nvPicPr>
        <p:blipFill>
          <a:blip r:embed="rId3" cstate="print"/>
          <a:srcRect/>
          <a:stretch>
            <a:fillRect/>
          </a:stretch>
        </p:blipFill>
        <p:spPr bwMode="auto">
          <a:xfrm>
            <a:off x="2051720" y="548680"/>
            <a:ext cx="4896544" cy="4896544"/>
          </a:xfrm>
          <a:prstGeom prst="rect">
            <a:avLst/>
          </a:prstGeom>
          <a:noFill/>
        </p:spPr>
      </p:pic>
      <p:sp>
        <p:nvSpPr>
          <p:cNvPr id="5" name="Прямоугольник 4"/>
          <p:cNvSpPr/>
          <p:nvPr/>
        </p:nvSpPr>
        <p:spPr>
          <a:xfrm>
            <a:off x="3586476" y="2155444"/>
            <a:ext cx="2068165" cy="1569660"/>
          </a:xfrm>
          <a:prstGeom prst="rect">
            <a:avLst/>
          </a:prstGeom>
        </p:spPr>
        <p:txBody>
          <a:bodyPr wrap="square">
            <a:spAutoFit/>
          </a:bodyPr>
          <a:lstStyle/>
          <a:p>
            <a:pPr algn="ctr"/>
            <a:r>
              <a:rPr lang="ru-RU" sz="2400" b="1" cap="all" dirty="0" smtClean="0">
                <a:latin typeface="+mn-lt"/>
              </a:rPr>
              <a:t>Правила здорового образа жизни</a:t>
            </a:r>
            <a:endParaRPr lang="ru-RU" sz="2400" b="1" cap="all"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548680"/>
            <a:ext cx="8568952" cy="1815882"/>
          </a:xfrm>
          <a:prstGeom prst="rect">
            <a:avLst/>
          </a:prstGeom>
        </p:spPr>
        <p:txBody>
          <a:bodyPr wrap="square">
            <a:spAutoFit/>
          </a:bodyPr>
          <a:lstStyle/>
          <a:p>
            <a:pPr algn="ctr"/>
            <a:r>
              <a:rPr lang="ru-RU" sz="2800" b="1" cap="all" dirty="0" smtClean="0">
                <a:latin typeface="+mn-lt"/>
              </a:rPr>
              <a:t>Каждый из нас является хозяином своей судьбы, и хочется надеется, что каждый из нас выберет единственно верный путь – </a:t>
            </a:r>
            <a:r>
              <a:rPr lang="ru-RU" sz="2800" b="1" cap="all" dirty="0" err="1" smtClean="0">
                <a:latin typeface="+mn-lt"/>
              </a:rPr>
              <a:t>путь</a:t>
            </a:r>
            <a:r>
              <a:rPr lang="ru-RU" sz="2800" b="1" cap="all" dirty="0" smtClean="0">
                <a:latin typeface="+mn-lt"/>
              </a:rPr>
              <a:t> здорового образа жизни!</a:t>
            </a:r>
            <a:endParaRPr lang="ru-RU" sz="2800" b="1" cap="all" dirty="0">
              <a:latin typeface="+mn-lt"/>
            </a:endParaRPr>
          </a:p>
        </p:txBody>
      </p:sp>
      <p:pic>
        <p:nvPicPr>
          <p:cNvPr id="7" name="Рисунок 6" descr="з4.jpg"/>
          <p:cNvPicPr>
            <a:picLocks noChangeAspect="1"/>
          </p:cNvPicPr>
          <p:nvPr/>
        </p:nvPicPr>
        <p:blipFill>
          <a:blip r:embed="rId2" cstate="print"/>
          <a:stretch>
            <a:fillRect/>
          </a:stretch>
        </p:blipFill>
        <p:spPr>
          <a:xfrm>
            <a:off x="2051720" y="2492896"/>
            <a:ext cx="5184576"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Rot="1" noChangeArrowheads="1"/>
          </p:cNvSpPr>
          <p:nvPr>
            <p:ph idx="1"/>
          </p:nvPr>
        </p:nvSpPr>
        <p:spPr>
          <a:xfrm>
            <a:off x="251520" y="2708920"/>
            <a:ext cx="8712968" cy="2116832"/>
          </a:xfrm>
        </p:spPr>
        <p:txBody>
          <a:bodyPr>
            <a:normAutofit fontScale="85000" lnSpcReduction="10000"/>
          </a:bodyPr>
          <a:lstStyle/>
          <a:p>
            <a:pPr lvl="0" algn="just">
              <a:buFont typeface="Wingdings" pitchFamily="2" charset="2"/>
              <a:buChar char="Ø"/>
            </a:pPr>
            <a:r>
              <a:rPr lang="ru-RU" sz="4400" dirty="0"/>
              <a:t>дать основы здорового образа </a:t>
            </a:r>
            <a:r>
              <a:rPr lang="ru-RU" sz="4400" dirty="0" smtClean="0"/>
              <a:t>жизни </a:t>
            </a:r>
            <a:endParaRPr lang="ru-RU" sz="4400" dirty="0"/>
          </a:p>
          <a:p>
            <a:pPr lvl="0" algn="just">
              <a:buFont typeface="Wingdings" pitchFamily="2" charset="2"/>
              <a:buChar char="Ø"/>
            </a:pPr>
            <a:r>
              <a:rPr lang="ru-RU" sz="4400" dirty="0"/>
              <a:t>научить ценить и </a:t>
            </a:r>
            <a:r>
              <a:rPr lang="ru-RU" sz="4400" dirty="0" smtClean="0"/>
              <a:t>сохранять собственное здоровье </a:t>
            </a:r>
            <a:endParaRPr lang="ru-RU" sz="4400" dirty="0"/>
          </a:p>
          <a:p>
            <a:pPr marL="0" indent="449263" algn="just">
              <a:buNone/>
            </a:pPr>
            <a:endParaRPr lang="ru-RU" sz="4400" dirty="0"/>
          </a:p>
        </p:txBody>
      </p:sp>
      <p:sp>
        <p:nvSpPr>
          <p:cNvPr id="5" name="Прямоугольник 4"/>
          <p:cNvSpPr/>
          <p:nvPr/>
        </p:nvSpPr>
        <p:spPr>
          <a:xfrm>
            <a:off x="3491880" y="1844824"/>
            <a:ext cx="1621021" cy="769441"/>
          </a:xfrm>
          <a:prstGeom prst="rect">
            <a:avLst/>
          </a:prstGeom>
        </p:spPr>
        <p:txBody>
          <a:bodyPr wrap="none">
            <a:spAutoFit/>
          </a:bodyPr>
          <a:lstStyle/>
          <a:p>
            <a:pPr>
              <a:buNone/>
            </a:pPr>
            <a:r>
              <a:rPr lang="ru-RU" sz="4400" b="1" cap="all" dirty="0" smtClean="0">
                <a:latin typeface="+mn-lt"/>
              </a:rPr>
              <a:t>Цель </a:t>
            </a:r>
          </a:p>
        </p:txBody>
      </p:sp>
      <p:sp>
        <p:nvSpPr>
          <p:cNvPr id="3076" name="Rectangle 4"/>
          <p:cNvSpPr>
            <a:spLocks noChangeArrowheads="1"/>
          </p:cNvSpPr>
          <p:nvPr/>
        </p:nvSpPr>
        <p:spPr bwMode="auto">
          <a:xfrm>
            <a:off x="323528" y="404664"/>
            <a:ext cx="8451353"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3600" i="0" u="none" strike="noStrike" cap="none" normalizeH="0" baseline="0" dirty="0" smtClean="0">
                <a:ln>
                  <a:noFill/>
                </a:ln>
                <a:solidFill>
                  <a:srgbClr val="C00000"/>
                </a:solidFill>
                <a:effectLst/>
                <a:latin typeface="Monotype Corsiva" pitchFamily="66" charset="0"/>
                <a:ea typeface="Times New Roman" pitchFamily="18" charset="0"/>
                <a:cs typeface="Arabic Typesetting" pitchFamily="66" charset="-78"/>
              </a:rPr>
              <a:t>«Здоровье – не все, но все без здоровья ничто»</a:t>
            </a:r>
            <a:endParaRPr kumimoji="0" lang="ru-RU" sz="3600" i="0" u="none" strike="noStrike" cap="none" normalizeH="0" baseline="0" dirty="0" smtClean="0">
              <a:ln>
                <a:noFill/>
              </a:ln>
              <a:solidFill>
                <a:schemeClr val="tx1"/>
              </a:solidFill>
              <a:effectLst/>
              <a:latin typeface="Monotype Corsiva" pitchFamily="66" charset="0"/>
              <a:ea typeface="Times New Roman" pitchFamily="18" charset="0"/>
              <a:cs typeface="Arabic Typesetting"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i="0" u="none" strike="noStrike" cap="none" normalizeH="0" baseline="0" dirty="0" smtClean="0">
                <a:ln>
                  <a:noFill/>
                </a:ln>
                <a:solidFill>
                  <a:schemeClr val="tx1"/>
                </a:solidFill>
                <a:effectLst/>
                <a:latin typeface="Monotype Corsiva" pitchFamily="66" charset="0"/>
                <a:ea typeface="Times New Roman" pitchFamily="18" charset="0"/>
                <a:cs typeface="Arabic Typesetting" pitchFamily="66" charset="-78"/>
              </a:rPr>
              <a:t>Сократ, древнегреческий философ</a:t>
            </a:r>
            <a:endParaRPr kumimoji="0" lang="ru-RU" sz="3600" i="0" u="none" strike="noStrike" cap="none" normalizeH="0" baseline="0" dirty="0" smtClean="0">
              <a:ln>
                <a:noFill/>
              </a:ln>
              <a:solidFill>
                <a:schemeClr val="tx1"/>
              </a:solidFill>
              <a:effectLst/>
              <a:latin typeface="Monotype Corsiva" pitchFamily="66" charset="0"/>
              <a:cs typeface="Arabic Typesetting" pitchFamily="66" charset="-78"/>
            </a:endParaRPr>
          </a:p>
        </p:txBody>
      </p:sp>
      <p:pic>
        <p:nvPicPr>
          <p:cNvPr id="6" name="Рисунок 5" descr="з2.jpg"/>
          <p:cNvPicPr>
            <a:picLocks noChangeAspect="1"/>
          </p:cNvPicPr>
          <p:nvPr/>
        </p:nvPicPr>
        <p:blipFill>
          <a:blip r:embed="rId2" cstate="print"/>
          <a:stretch>
            <a:fillRect/>
          </a:stretch>
        </p:blipFill>
        <p:spPr>
          <a:xfrm>
            <a:off x="1907704" y="4437112"/>
            <a:ext cx="5760640" cy="2176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1680" y="404664"/>
            <a:ext cx="5820952" cy="769441"/>
          </a:xfrm>
          <a:prstGeom prst="rect">
            <a:avLst/>
          </a:prstGeom>
          <a:noFill/>
        </p:spPr>
        <p:txBody>
          <a:bodyPr wrap="none" rtlCol="0">
            <a:spAutoFit/>
          </a:bodyPr>
          <a:lstStyle/>
          <a:p>
            <a:r>
              <a:rPr lang="ru-RU" sz="4400" b="1" dirty="0" smtClean="0">
                <a:latin typeface="+mn-lt"/>
              </a:rPr>
              <a:t>ЧТО ТАКОЕ ЗДОРОВЬЕ?</a:t>
            </a:r>
            <a:endParaRPr lang="ru-RU" sz="4400" b="1" dirty="0">
              <a:latin typeface="+mn-lt"/>
            </a:endParaRPr>
          </a:p>
        </p:txBody>
      </p:sp>
      <p:sp>
        <p:nvSpPr>
          <p:cNvPr id="4" name="Прямоугольник 3"/>
          <p:cNvSpPr/>
          <p:nvPr/>
        </p:nvSpPr>
        <p:spPr>
          <a:xfrm>
            <a:off x="395536" y="1628800"/>
            <a:ext cx="8496944" cy="1815882"/>
          </a:xfrm>
          <a:prstGeom prst="rect">
            <a:avLst/>
          </a:prstGeom>
        </p:spPr>
        <p:txBody>
          <a:bodyPr wrap="square">
            <a:spAutoFit/>
          </a:bodyPr>
          <a:lstStyle/>
          <a:p>
            <a:pPr indent="449263" algn="just"/>
            <a:r>
              <a:rPr lang="ru-RU" sz="2800" dirty="0" smtClean="0">
                <a:latin typeface="+mn-lt"/>
              </a:rPr>
              <a:t>«Здравием нашего тела мы называем, то состояние, когда наше тело свободно от всех недостатков и болезней» </a:t>
            </a:r>
          </a:p>
          <a:p>
            <a:pPr algn="r"/>
            <a:r>
              <a:rPr lang="ru-RU" sz="2800" dirty="0" smtClean="0">
                <a:latin typeface="+mn-lt"/>
              </a:rPr>
              <a:t>Учебник 1783 года</a:t>
            </a:r>
            <a:endParaRPr lang="ru-RU" sz="2800" dirty="0"/>
          </a:p>
        </p:txBody>
      </p:sp>
      <p:sp>
        <p:nvSpPr>
          <p:cNvPr id="7" name="Прямоугольник 6"/>
          <p:cNvSpPr/>
          <p:nvPr/>
        </p:nvSpPr>
        <p:spPr>
          <a:xfrm>
            <a:off x="395536" y="3789040"/>
            <a:ext cx="8496944" cy="1384995"/>
          </a:xfrm>
          <a:prstGeom prst="rect">
            <a:avLst/>
          </a:prstGeom>
        </p:spPr>
        <p:txBody>
          <a:bodyPr wrap="square">
            <a:spAutoFit/>
          </a:bodyPr>
          <a:lstStyle/>
          <a:p>
            <a:pPr indent="449263" algn="just"/>
            <a:r>
              <a:rPr lang="ru-RU" sz="2800" dirty="0" smtClean="0">
                <a:latin typeface="+mn-lt"/>
              </a:rPr>
              <a:t>Здоровье – это не просто отсутствие болезней,  это состояние физического, психического, социального благополучия.</a:t>
            </a:r>
            <a:endParaRPr lang="ru-RU" sz="28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Rot="1" noChangeArrowheads="1"/>
          </p:cNvSpPr>
          <p:nvPr>
            <p:ph idx="1"/>
          </p:nvPr>
        </p:nvSpPr>
        <p:spPr>
          <a:xfrm>
            <a:off x="395536" y="1124744"/>
            <a:ext cx="8424936" cy="4896395"/>
          </a:xfrm>
        </p:spPr>
        <p:txBody>
          <a:bodyPr>
            <a:normAutofit/>
          </a:bodyPr>
          <a:lstStyle/>
          <a:p>
            <a:pPr marL="0" indent="360363" algn="just">
              <a:buNone/>
            </a:pPr>
            <a:r>
              <a:rPr lang="ru-RU" sz="2800" dirty="0" smtClean="0"/>
              <a:t>Подумайте, сколько раз вы болели? 1 раз? 2 раза? Каждый месяц?</a:t>
            </a:r>
          </a:p>
          <a:p>
            <a:pPr marL="0" indent="360363" algn="just">
              <a:buNone/>
            </a:pPr>
            <a:r>
              <a:rPr lang="ru-RU" sz="2800" dirty="0" smtClean="0"/>
              <a:t>Мы привыкли к тому, что человеку естественно болеть!  А ведь это неверная установка! Человеку естественно быть здоровым!</a:t>
            </a:r>
          </a:p>
          <a:p>
            <a:pPr marL="0" indent="360363" algn="just">
              <a:buNone/>
            </a:pPr>
            <a:r>
              <a:rPr lang="ru-RU" sz="2800" dirty="0" smtClean="0"/>
              <a:t>Наше здоровье зависит от нашего образа жизни, от наших привычек. Рассматривать здоровье необходимо ориентируясь на три вещи:</a:t>
            </a:r>
          </a:p>
          <a:p>
            <a:pPr marL="0" indent="360363" algn="just">
              <a:buNone/>
            </a:pPr>
            <a:endParaRPr lang="ru-RU" sz="2800" dirty="0" smtClean="0"/>
          </a:p>
          <a:p>
            <a:pPr marL="0" indent="0" algn="ctr">
              <a:buNone/>
            </a:pPr>
            <a:r>
              <a:rPr lang="ru-RU" sz="2800" b="1" dirty="0" smtClean="0"/>
              <a:t>ПИТАНИЕ  + ЗАКАЛИВАНИЕ + ДВИЖЕНИЕ</a:t>
            </a:r>
            <a:endParaRPr lang="ru-RU" sz="2800" dirty="0" smtClean="0"/>
          </a:p>
          <a:p>
            <a:pPr marL="0" indent="539750">
              <a:buNone/>
            </a:pPr>
            <a:endParaRPr lang="ru-RU" sz="2800" dirty="0" smtClean="0"/>
          </a:p>
        </p:txBody>
      </p:sp>
      <p:sp>
        <p:nvSpPr>
          <p:cNvPr id="4" name="Прямоугольник 3"/>
          <p:cNvSpPr/>
          <p:nvPr/>
        </p:nvSpPr>
        <p:spPr>
          <a:xfrm>
            <a:off x="2267744" y="332656"/>
            <a:ext cx="4989636" cy="707886"/>
          </a:xfrm>
          <a:prstGeom prst="rect">
            <a:avLst/>
          </a:prstGeom>
        </p:spPr>
        <p:txBody>
          <a:bodyPr wrap="none">
            <a:spAutoFit/>
          </a:bodyPr>
          <a:lstStyle/>
          <a:p>
            <a:r>
              <a:rPr lang="ru-RU" sz="4000" b="1" dirty="0" smtClean="0">
                <a:latin typeface="+mn-lt"/>
              </a:rPr>
              <a:t>ФОРМУЛУ ЗДОРОВЬЯ</a:t>
            </a:r>
            <a:endParaRPr lang="ru-RU" sz="4000" b="1"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907704" y="332656"/>
            <a:ext cx="5424049" cy="707886"/>
          </a:xfrm>
          <a:prstGeom prst="rect">
            <a:avLst/>
          </a:prstGeom>
        </p:spPr>
        <p:txBody>
          <a:bodyPr wrap="none">
            <a:spAutoFit/>
          </a:bodyPr>
          <a:lstStyle/>
          <a:p>
            <a:r>
              <a:rPr lang="ru-RU" sz="4000" b="1" cap="all" dirty="0" smtClean="0">
                <a:latin typeface="+mn-lt"/>
              </a:rPr>
              <a:t>Правильное питание</a:t>
            </a:r>
            <a:endParaRPr lang="ru-RU" sz="4000" b="1" cap="all" dirty="0">
              <a:latin typeface="+mn-lt"/>
            </a:endParaRPr>
          </a:p>
        </p:txBody>
      </p:sp>
      <p:sp>
        <p:nvSpPr>
          <p:cNvPr id="6" name="Прямоугольник 5"/>
          <p:cNvSpPr/>
          <p:nvPr/>
        </p:nvSpPr>
        <p:spPr>
          <a:xfrm>
            <a:off x="251520" y="980728"/>
            <a:ext cx="8640960" cy="1200329"/>
          </a:xfrm>
          <a:prstGeom prst="rect">
            <a:avLst/>
          </a:prstGeom>
        </p:spPr>
        <p:txBody>
          <a:bodyPr wrap="square">
            <a:spAutoFit/>
          </a:bodyPr>
          <a:lstStyle/>
          <a:p>
            <a:pPr algn="ctr"/>
            <a:r>
              <a:rPr lang="ru-RU" sz="3600" dirty="0" smtClean="0">
                <a:solidFill>
                  <a:srgbClr val="C00000"/>
                </a:solidFill>
                <a:latin typeface="Monotype Corsiva" pitchFamily="66" charset="0"/>
              </a:rPr>
              <a:t>«Есть, чтобы жить, а не жить, чтобы есть!»</a:t>
            </a:r>
          </a:p>
          <a:p>
            <a:pPr indent="360363" algn="ctr"/>
            <a:r>
              <a:rPr lang="ru-RU" sz="3600" dirty="0" smtClean="0">
                <a:latin typeface="Monotype Corsiva" pitchFamily="66" charset="0"/>
              </a:rPr>
              <a:t>Древнегреческий философ Сократ</a:t>
            </a:r>
          </a:p>
        </p:txBody>
      </p:sp>
      <p:pic>
        <p:nvPicPr>
          <p:cNvPr id="15" name="Рисунок 14" descr="пп1.jpg"/>
          <p:cNvPicPr>
            <a:picLocks noChangeAspect="1"/>
          </p:cNvPicPr>
          <p:nvPr/>
        </p:nvPicPr>
        <p:blipFill>
          <a:blip r:embed="rId3" cstate="print">
            <a:clrChange>
              <a:clrFrom>
                <a:srgbClr val="E9F9F9"/>
              </a:clrFrom>
              <a:clrTo>
                <a:srgbClr val="E9F9F9">
                  <a:alpha val="0"/>
                </a:srgbClr>
              </a:clrTo>
            </a:clrChange>
          </a:blip>
          <a:srcRect l="4628" r="7445"/>
          <a:stretch>
            <a:fillRect/>
          </a:stretch>
        </p:blipFill>
        <p:spPr>
          <a:xfrm>
            <a:off x="1907704" y="2132856"/>
            <a:ext cx="5286330" cy="4509120"/>
          </a:xfrm>
          <a:prstGeom prst="rect">
            <a:avLst/>
          </a:prstGeom>
          <a:ln>
            <a:noFill/>
          </a:ln>
          <a:effectLst>
            <a:outerShdw blurRad="292100" dist="139700" dir="2700000" algn="tl" rotWithShape="0">
              <a:srgbClr val="333333">
                <a:alpha val="65000"/>
              </a:srgbClr>
            </a:outerShdw>
          </a:effectLst>
        </p:spPr>
      </p:pic>
      <p:pic>
        <p:nvPicPr>
          <p:cNvPr id="16" name="Рисунок 15" descr="п2.jpg"/>
          <p:cNvPicPr>
            <a:picLocks noChangeAspect="1"/>
          </p:cNvPicPr>
          <p:nvPr/>
        </p:nvPicPr>
        <p:blipFill>
          <a:blip r:embed="rId4" cstate="print"/>
          <a:srcRect r="5882"/>
          <a:stretch>
            <a:fillRect/>
          </a:stretch>
        </p:blipFill>
        <p:spPr>
          <a:xfrm>
            <a:off x="6372200" y="2204864"/>
            <a:ext cx="2304256"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Рисунок 16" descr="п4.jpg"/>
          <p:cNvPicPr>
            <a:picLocks noChangeAspect="1"/>
          </p:cNvPicPr>
          <p:nvPr/>
        </p:nvPicPr>
        <p:blipFill>
          <a:blip r:embed="rId5" cstate="print"/>
          <a:srcRect l="2468" r="2468" b="9177"/>
          <a:stretch>
            <a:fillRect/>
          </a:stretch>
        </p:blipFill>
        <p:spPr>
          <a:xfrm>
            <a:off x="323528" y="2204864"/>
            <a:ext cx="2416678" cy="18722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43808" y="332656"/>
            <a:ext cx="3384376" cy="707886"/>
          </a:xfrm>
          <a:prstGeom prst="rect">
            <a:avLst/>
          </a:prstGeom>
        </p:spPr>
        <p:txBody>
          <a:bodyPr wrap="square">
            <a:spAutoFit/>
          </a:bodyPr>
          <a:lstStyle/>
          <a:p>
            <a:r>
              <a:rPr lang="ru-RU" dirty="0" smtClean="0"/>
              <a:t> </a:t>
            </a:r>
            <a:r>
              <a:rPr lang="ru-RU" sz="4000" b="1" cap="all" dirty="0" smtClean="0">
                <a:latin typeface="+mn-lt"/>
              </a:rPr>
              <a:t>режим дня</a:t>
            </a:r>
            <a:r>
              <a:rPr lang="ru-RU" dirty="0" smtClean="0"/>
              <a:t> </a:t>
            </a:r>
            <a:endParaRPr lang="ru-RU" dirty="0"/>
          </a:p>
        </p:txBody>
      </p:sp>
      <p:sp>
        <p:nvSpPr>
          <p:cNvPr id="5" name="Прямоугольник 4"/>
          <p:cNvSpPr/>
          <p:nvPr/>
        </p:nvSpPr>
        <p:spPr>
          <a:xfrm>
            <a:off x="323528" y="1196752"/>
            <a:ext cx="8568952" cy="954107"/>
          </a:xfrm>
          <a:prstGeom prst="rect">
            <a:avLst/>
          </a:prstGeom>
        </p:spPr>
        <p:txBody>
          <a:bodyPr wrap="square">
            <a:spAutoFit/>
          </a:bodyPr>
          <a:lstStyle/>
          <a:p>
            <a:pPr indent="360363" algn="just"/>
            <a:r>
              <a:rPr lang="ru-RU" sz="2800" dirty="0" smtClean="0">
                <a:latin typeface="+mn-lt"/>
              </a:rPr>
              <a:t>Ученики, в суточном распорядке дня должны выделять следующее:</a:t>
            </a:r>
          </a:p>
        </p:txBody>
      </p:sp>
      <p:pic>
        <p:nvPicPr>
          <p:cNvPr id="6" name="Рисунок 5" descr="рд3.jpg"/>
          <p:cNvPicPr>
            <a:picLocks noChangeAspect="1"/>
          </p:cNvPicPr>
          <p:nvPr/>
        </p:nvPicPr>
        <p:blipFill>
          <a:blip r:embed="rId3" cstate="print"/>
          <a:stretch>
            <a:fillRect/>
          </a:stretch>
        </p:blipFill>
        <p:spPr>
          <a:xfrm>
            <a:off x="5940152" y="2420888"/>
            <a:ext cx="2808312"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251520" y="2420888"/>
            <a:ext cx="5472608" cy="3970318"/>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lgn="just">
              <a:buSzPct val="105000"/>
              <a:buFont typeface="+mj-lt"/>
              <a:buAutoNum type="arabicParenR"/>
            </a:pPr>
            <a:r>
              <a:rPr lang="ru-RU" sz="2800" dirty="0" smtClean="0">
                <a:latin typeface="Monotype Corsiva" pitchFamily="66" charset="0"/>
              </a:rPr>
              <a:t>учебные занятия в школе и дома</a:t>
            </a:r>
          </a:p>
          <a:p>
            <a:pPr marL="457200" indent="-457200" algn="just">
              <a:buSzPct val="105000"/>
              <a:buFont typeface="+mj-lt"/>
              <a:buAutoNum type="arabicParenR"/>
            </a:pPr>
            <a:r>
              <a:rPr lang="ru-RU" sz="2800" dirty="0" smtClean="0">
                <a:latin typeface="Monotype Corsiva" pitchFamily="66" charset="0"/>
              </a:rPr>
              <a:t>внешкольные занятия – посещение кружков, секций, чтение книг</a:t>
            </a:r>
          </a:p>
          <a:p>
            <a:pPr marL="457200" indent="-457200" algn="just">
              <a:buSzPct val="105000"/>
              <a:buFont typeface="+mj-lt"/>
              <a:buAutoNum type="arabicParenR"/>
            </a:pPr>
            <a:r>
              <a:rPr lang="ru-RU" sz="2800" dirty="0" smtClean="0">
                <a:latin typeface="Monotype Corsiva" pitchFamily="66" charset="0"/>
              </a:rPr>
              <a:t>самообслуживание</a:t>
            </a:r>
          </a:p>
          <a:p>
            <a:pPr marL="457200" indent="-457200" algn="just">
              <a:buSzPct val="105000"/>
              <a:buFont typeface="+mj-lt"/>
              <a:buAutoNum type="arabicParenR"/>
            </a:pPr>
            <a:r>
              <a:rPr lang="ru-RU" sz="2800" dirty="0" smtClean="0">
                <a:latin typeface="Monotype Corsiva" pitchFamily="66" charset="0"/>
              </a:rPr>
              <a:t>выполнение правил личной гигиены</a:t>
            </a:r>
          </a:p>
          <a:p>
            <a:pPr marL="457200" indent="-457200" algn="just">
              <a:buSzPct val="105000"/>
              <a:buFont typeface="+mj-lt"/>
              <a:buAutoNum type="arabicParenR"/>
            </a:pPr>
            <a:r>
              <a:rPr lang="ru-RU" sz="2800" dirty="0" smtClean="0">
                <a:latin typeface="Monotype Corsiva" pitchFamily="66" charset="0"/>
              </a:rPr>
              <a:t>приём пищи</a:t>
            </a:r>
          </a:p>
          <a:p>
            <a:pPr marL="457200" indent="-457200" algn="just">
              <a:buSzPct val="105000"/>
              <a:buFont typeface="+mj-lt"/>
              <a:buAutoNum type="arabicParenR"/>
            </a:pPr>
            <a:r>
              <a:rPr lang="ru-RU" sz="2800" dirty="0" smtClean="0">
                <a:latin typeface="Monotype Corsiva" pitchFamily="66" charset="0"/>
              </a:rPr>
              <a:t>пребывание на свежем воздухе</a:t>
            </a:r>
          </a:p>
          <a:p>
            <a:pPr marL="457200" indent="-457200" algn="just">
              <a:buSzPct val="105000"/>
              <a:buFont typeface="+mj-lt"/>
              <a:buAutoNum type="arabicParenR"/>
            </a:pPr>
            <a:r>
              <a:rPr lang="ru-RU" sz="2800" dirty="0" smtClean="0">
                <a:latin typeface="Monotype Corsiva" pitchFamily="66" charset="0"/>
              </a:rPr>
              <a:t>занятия физкультурой и спортом</a:t>
            </a:r>
          </a:p>
          <a:p>
            <a:pPr marL="457200" indent="-457200" algn="just">
              <a:buSzPct val="105000"/>
              <a:buFont typeface="+mj-lt"/>
              <a:buAutoNum type="arabicParenR"/>
            </a:pPr>
            <a:r>
              <a:rPr lang="ru-RU" sz="2800" dirty="0" smtClean="0">
                <a:latin typeface="Monotype Corsiva" pitchFamily="66" charset="0"/>
              </a:rPr>
              <a:t>сон</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124744"/>
            <a:ext cx="8640960" cy="954107"/>
          </a:xfrm>
          <a:prstGeom prst="rect">
            <a:avLst/>
          </a:prstGeom>
        </p:spPr>
        <p:txBody>
          <a:bodyPr wrap="square">
            <a:spAutoFit/>
          </a:bodyPr>
          <a:lstStyle/>
          <a:p>
            <a:pPr algn="ctr"/>
            <a:r>
              <a:rPr lang="ru-RU" sz="2800" dirty="0" smtClean="0">
                <a:latin typeface="+mn-lt"/>
              </a:rPr>
              <a:t>30 минут умеренной физической активности в день существенно улучшают здоровье</a:t>
            </a:r>
            <a:endParaRPr lang="ru-RU" sz="2800" dirty="0">
              <a:latin typeface="+mn-lt"/>
            </a:endParaRPr>
          </a:p>
        </p:txBody>
      </p:sp>
      <p:sp>
        <p:nvSpPr>
          <p:cNvPr id="5" name="Прямоугольник 4"/>
          <p:cNvSpPr/>
          <p:nvPr/>
        </p:nvSpPr>
        <p:spPr>
          <a:xfrm>
            <a:off x="1619672" y="332656"/>
            <a:ext cx="6348661" cy="707886"/>
          </a:xfrm>
          <a:prstGeom prst="rect">
            <a:avLst/>
          </a:prstGeom>
        </p:spPr>
        <p:txBody>
          <a:bodyPr wrap="none">
            <a:spAutoFit/>
          </a:bodyPr>
          <a:lstStyle/>
          <a:p>
            <a:r>
              <a:rPr lang="ru-RU" sz="4000" b="1" cap="all" dirty="0" smtClean="0">
                <a:latin typeface="+mn-lt"/>
              </a:rPr>
              <a:t>физическая активность </a:t>
            </a:r>
            <a:endParaRPr lang="ru-RU" sz="4000" b="1" cap="all" dirty="0">
              <a:latin typeface="+mn-lt"/>
            </a:endParaRPr>
          </a:p>
        </p:txBody>
      </p:sp>
      <p:pic>
        <p:nvPicPr>
          <p:cNvPr id="6" name="Рисунок 5" descr="с4.jpg"/>
          <p:cNvPicPr>
            <a:picLocks noChangeAspect="1"/>
          </p:cNvPicPr>
          <p:nvPr/>
        </p:nvPicPr>
        <p:blipFill>
          <a:blip r:embed="rId3" cstate="print"/>
          <a:stretch>
            <a:fillRect/>
          </a:stretch>
        </p:blipFill>
        <p:spPr>
          <a:xfrm>
            <a:off x="293548" y="2231762"/>
            <a:ext cx="2592288"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с9.jpg"/>
          <p:cNvPicPr>
            <a:picLocks noChangeAspect="1"/>
          </p:cNvPicPr>
          <p:nvPr/>
        </p:nvPicPr>
        <p:blipFill>
          <a:blip r:embed="rId4" cstate="print"/>
          <a:stretch>
            <a:fillRect/>
          </a:stretch>
        </p:blipFill>
        <p:spPr>
          <a:xfrm>
            <a:off x="6300192" y="2222796"/>
            <a:ext cx="2592288"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с1.jpg"/>
          <p:cNvPicPr>
            <a:picLocks noChangeAspect="1"/>
          </p:cNvPicPr>
          <p:nvPr/>
        </p:nvPicPr>
        <p:blipFill>
          <a:blip r:embed="rId5" cstate="print"/>
          <a:srcRect b="5995"/>
          <a:stretch>
            <a:fillRect/>
          </a:stretch>
        </p:blipFill>
        <p:spPr>
          <a:xfrm>
            <a:off x="3161820" y="2603710"/>
            <a:ext cx="2858205"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с7.jpg"/>
          <p:cNvPicPr>
            <a:picLocks noChangeAspect="1"/>
          </p:cNvPicPr>
          <p:nvPr/>
        </p:nvPicPr>
        <p:blipFill>
          <a:blip r:embed="rId6" cstate="print"/>
          <a:stretch>
            <a:fillRect/>
          </a:stretch>
        </p:blipFill>
        <p:spPr>
          <a:xfrm>
            <a:off x="6300192" y="4622876"/>
            <a:ext cx="2592288" cy="1728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descr="с3.jpg"/>
          <p:cNvPicPr>
            <a:picLocks noChangeAspect="1"/>
          </p:cNvPicPr>
          <p:nvPr/>
        </p:nvPicPr>
        <p:blipFill>
          <a:blip r:embed="rId7" cstate="print"/>
          <a:stretch>
            <a:fillRect/>
          </a:stretch>
        </p:blipFill>
        <p:spPr>
          <a:xfrm>
            <a:off x="323528" y="4653136"/>
            <a:ext cx="2569468" cy="1712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404664"/>
            <a:ext cx="4570482" cy="769441"/>
          </a:xfrm>
          <a:prstGeom prst="rect">
            <a:avLst/>
          </a:prstGeom>
          <a:noFill/>
        </p:spPr>
        <p:txBody>
          <a:bodyPr wrap="none" rtlCol="0">
            <a:spAutoFit/>
          </a:bodyPr>
          <a:lstStyle/>
          <a:p>
            <a:r>
              <a:rPr lang="ru-RU" sz="4400" b="1" dirty="0" smtClean="0">
                <a:latin typeface="+mn-lt"/>
              </a:rPr>
              <a:t>ЛИЧНАЯ ГИГИЕНА</a:t>
            </a:r>
            <a:endParaRPr lang="ru-RU" sz="4400" b="1" dirty="0">
              <a:latin typeface="+mn-lt"/>
            </a:endParaRPr>
          </a:p>
        </p:txBody>
      </p:sp>
      <p:sp>
        <p:nvSpPr>
          <p:cNvPr id="5" name="Прямоугольник 4"/>
          <p:cNvSpPr/>
          <p:nvPr/>
        </p:nvSpPr>
        <p:spPr>
          <a:xfrm>
            <a:off x="323528" y="1124744"/>
            <a:ext cx="8568952" cy="1815882"/>
          </a:xfrm>
          <a:prstGeom prst="rect">
            <a:avLst/>
          </a:prstGeom>
        </p:spPr>
        <p:txBody>
          <a:bodyPr wrap="square">
            <a:spAutoFit/>
          </a:bodyPr>
          <a:lstStyle/>
          <a:p>
            <a:pPr indent="441325" algn="just"/>
            <a:r>
              <a:rPr lang="ru-RU" sz="2800" dirty="0" smtClean="0">
                <a:latin typeface="+mn-lt"/>
              </a:rPr>
              <a:t>Большое значение в профилактике различных заболеваний принадлежит личной гигиене. Личная гигиена — это уход за своим телом и содержание его в чистоте.</a:t>
            </a:r>
            <a:endParaRPr lang="ru-RU" sz="2800" dirty="0">
              <a:latin typeface="+mn-lt"/>
            </a:endParaRPr>
          </a:p>
        </p:txBody>
      </p:sp>
      <p:pic>
        <p:nvPicPr>
          <p:cNvPr id="7" name="Рисунок 6" descr="г5.jpg"/>
          <p:cNvPicPr>
            <a:picLocks noChangeAspect="1"/>
          </p:cNvPicPr>
          <p:nvPr/>
        </p:nvPicPr>
        <p:blipFill>
          <a:blip r:embed="rId2" cstate="print"/>
          <a:srcRect l="12200" r="5901" b="13819"/>
          <a:stretch>
            <a:fillRect/>
          </a:stretch>
        </p:blipFill>
        <p:spPr>
          <a:xfrm>
            <a:off x="683568" y="3140968"/>
            <a:ext cx="3619733"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г6.jpg"/>
          <p:cNvPicPr>
            <a:picLocks noChangeAspect="1"/>
          </p:cNvPicPr>
          <p:nvPr/>
        </p:nvPicPr>
        <p:blipFill>
          <a:blip r:embed="rId3" cstate="print"/>
          <a:stretch>
            <a:fillRect/>
          </a:stretch>
        </p:blipFill>
        <p:spPr>
          <a:xfrm>
            <a:off x="5724128" y="2564904"/>
            <a:ext cx="2592288" cy="38787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5696" y="260648"/>
            <a:ext cx="5457391" cy="769441"/>
          </a:xfrm>
          <a:prstGeom prst="rect">
            <a:avLst/>
          </a:prstGeom>
          <a:noFill/>
        </p:spPr>
        <p:txBody>
          <a:bodyPr wrap="none" rtlCol="0">
            <a:spAutoFit/>
          </a:bodyPr>
          <a:lstStyle/>
          <a:p>
            <a:r>
              <a:rPr lang="ru-RU" sz="4400" b="1" dirty="0" smtClean="0">
                <a:latin typeface="+mn-lt"/>
              </a:rPr>
              <a:t>ВРЕДНЫЕ ПРИВЫЧКИ</a:t>
            </a:r>
            <a:endParaRPr lang="ru-RU" sz="4400" b="1" dirty="0">
              <a:latin typeface="+mn-lt"/>
            </a:endParaRPr>
          </a:p>
        </p:txBody>
      </p:sp>
      <p:sp>
        <p:nvSpPr>
          <p:cNvPr id="5" name="Прямоугольник 4"/>
          <p:cNvSpPr/>
          <p:nvPr/>
        </p:nvSpPr>
        <p:spPr>
          <a:xfrm>
            <a:off x="395536" y="1268760"/>
            <a:ext cx="8496944" cy="2246769"/>
          </a:xfrm>
          <a:prstGeom prst="rect">
            <a:avLst/>
          </a:prstGeom>
        </p:spPr>
        <p:txBody>
          <a:bodyPr wrap="square">
            <a:spAutoFit/>
          </a:bodyPr>
          <a:lstStyle/>
          <a:p>
            <a:pPr indent="360363" algn="just"/>
            <a:r>
              <a:rPr lang="ru-RU" sz="2800" dirty="0" smtClean="0">
                <a:latin typeface="+mn-lt"/>
              </a:rPr>
              <a:t>Вредные привычки – это </a:t>
            </a:r>
            <a:r>
              <a:rPr lang="ru-RU" sz="2800" b="1" dirty="0" smtClean="0">
                <a:latin typeface="+mn-lt"/>
              </a:rPr>
              <a:t>курение, алкоголь, наркомания</a:t>
            </a:r>
            <a:r>
              <a:rPr lang="ru-RU" sz="2800" dirty="0" smtClean="0">
                <a:latin typeface="+mn-lt"/>
              </a:rPr>
              <a:t>. Это самые страшные разрушители здоровья, потому что они могут быть смертельными. И об этом нужно помнить всегда! </a:t>
            </a:r>
          </a:p>
          <a:p>
            <a:pPr indent="360363" algn="just"/>
            <a:r>
              <a:rPr lang="ru-RU" sz="2800" dirty="0" smtClean="0">
                <a:latin typeface="+mn-lt"/>
              </a:rPr>
              <a:t>Опасность в том, что они вызывают привыкание. </a:t>
            </a:r>
            <a:endParaRPr lang="ru-RU" sz="2800" dirty="0">
              <a:latin typeface="+mn-lt"/>
            </a:endParaRPr>
          </a:p>
        </p:txBody>
      </p:sp>
      <p:pic>
        <p:nvPicPr>
          <p:cNvPr id="6" name="Рисунок 5" descr="вп1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3754755"/>
            <a:ext cx="9144000" cy="310324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1111</TotalTime>
  <Words>776</Words>
  <Application>Microsoft Office PowerPoint</Application>
  <PresentationFormat>Экран (4:3)</PresentationFormat>
  <Paragraphs>64</Paragraphs>
  <Slides>12</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Разработала ученица 10 «а» класса ЕФИМОВА АННА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MoBIL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Здоровый образ жизни</dc:title>
  <dc:creator>Admin</dc:creator>
  <cp:lastModifiedBy>Люда</cp:lastModifiedBy>
  <cp:revision>134</cp:revision>
  <dcterms:created xsi:type="dcterms:W3CDTF">2011-11-30T12:27:53Z</dcterms:created>
  <dcterms:modified xsi:type="dcterms:W3CDTF">2015-01-06T08:28:28Z</dcterms:modified>
</cp:coreProperties>
</file>