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C742F-951F-4B89-8E87-BFEEA0A191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7AC87-64B3-44CA-ABE1-98BF9C2CC5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7AC87-64B3-44CA-ABE1-98BF9C2CC551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4DB-DC80-4236-B763-EBE4E33AE507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0CB6-B7E6-44B2-898D-669192C40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4DB-DC80-4236-B763-EBE4E33AE507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0CB6-B7E6-44B2-898D-669192C40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4DB-DC80-4236-B763-EBE4E33AE507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0CB6-B7E6-44B2-898D-669192C40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4DB-DC80-4236-B763-EBE4E33AE507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0CB6-B7E6-44B2-898D-669192C40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4DB-DC80-4236-B763-EBE4E33AE507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0CB6-B7E6-44B2-898D-669192C40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4DB-DC80-4236-B763-EBE4E33AE507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0CB6-B7E6-44B2-898D-669192C40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4DB-DC80-4236-B763-EBE4E33AE507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0CB6-B7E6-44B2-898D-669192C40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4DB-DC80-4236-B763-EBE4E33AE507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0CB6-B7E6-44B2-898D-669192C40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4DB-DC80-4236-B763-EBE4E33AE507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0CB6-B7E6-44B2-898D-669192C40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4DB-DC80-4236-B763-EBE4E33AE507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0CB6-B7E6-44B2-898D-669192C40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4DB-DC80-4236-B763-EBE4E33AE507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0CB6-B7E6-44B2-898D-669192C40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804DB-DC80-4236-B763-EBE4E33AE507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C0CB6-B7E6-44B2-898D-669192C40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0"/>
            <a:ext cx="1547664" cy="6858000"/>
            <a:chOff x="0" y="0"/>
            <a:chExt cx="1440000" cy="6858000"/>
          </a:xfrm>
        </p:grpSpPr>
        <p:pic>
          <p:nvPicPr>
            <p:cNvPr id="5" name="Рисунок 4" descr="м14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789006"/>
              <a:ext cx="1440000" cy="108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4" name="Рисунок 3" descr="м5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1440000" cy="86573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6" name="Рисунок 5" descr="м8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3749734"/>
              <a:ext cx="1440000" cy="112274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8" name="Рисунок 7" descr="м6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4806001"/>
              <a:ext cx="1440000" cy="108028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9" name="Рисунок 8" descr="м15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2725720"/>
              <a:ext cx="1440000" cy="108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7" name="Рисунок 6" descr="м3.gi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1813469"/>
              <a:ext cx="1440000" cy="9552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" name="Рисунок 9" descr="м11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0" y="5826073"/>
              <a:ext cx="1440000" cy="103192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1371600" y="1556792"/>
            <a:ext cx="7772400" cy="1944216"/>
          </a:xfr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КОМПЬЮТЕРНОЕ МОДЕЛИРОВАНИЕ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" name="Рисунок 13" descr="ч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851920" y="3933056"/>
            <a:ext cx="2160240" cy="216024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ПОНЯТИЯ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80920" cy="5400600"/>
          </a:xfrm>
          <a:noFill/>
          <a:effectLst>
            <a:softEdge rad="127000"/>
          </a:effectLst>
        </p:spPr>
        <p:txBody>
          <a:bodyPr>
            <a:normAutofit fontScale="85000" lnSpcReduction="10000"/>
          </a:bodyPr>
          <a:lstStyle/>
          <a:p>
            <a:pPr lvl="0" algn="just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Модель</a:t>
            </a:r>
            <a:r>
              <a:rPr lang="ru-RU" dirty="0" smtClean="0"/>
              <a:t> </a:t>
            </a:r>
            <a:r>
              <a:rPr lang="ru-RU" dirty="0"/>
              <a:t>- это новый упрощенный объект, который отражает существенные стороны реального объекта, процесса или </a:t>
            </a:r>
            <a:r>
              <a:rPr lang="ru-RU" dirty="0" smtClean="0"/>
              <a:t>явления</a:t>
            </a:r>
            <a:endParaRPr lang="ru-RU" dirty="0"/>
          </a:p>
          <a:p>
            <a:pPr lvl="0" algn="just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Моделирование</a:t>
            </a:r>
            <a:r>
              <a:rPr lang="ru-RU" b="1" dirty="0" smtClean="0"/>
              <a:t> </a:t>
            </a:r>
            <a:r>
              <a:rPr lang="ru-RU" dirty="0"/>
              <a:t>– это процесс построения моделей для исследования и изучения объектов, процессов, явлений</a:t>
            </a:r>
            <a:r>
              <a:rPr lang="ru-RU" dirty="0" smtClean="0"/>
              <a:t>.</a:t>
            </a:r>
          </a:p>
          <a:p>
            <a:pPr lvl="0" algn="just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Этапы создания компьютерной модели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pPr marL="571500" lvl="0" indent="-571500" algn="just">
              <a:buFont typeface="+mj-lt"/>
              <a:buAutoNum type="romanUcPeriod"/>
            </a:pPr>
            <a:r>
              <a:rPr lang="ru-RU" dirty="0" smtClean="0"/>
              <a:t>Создание </a:t>
            </a:r>
            <a:r>
              <a:rPr lang="ru-RU" dirty="0"/>
              <a:t>описательной информационной </a:t>
            </a:r>
            <a:r>
              <a:rPr lang="ru-RU" dirty="0" smtClean="0"/>
              <a:t>модели</a:t>
            </a:r>
          </a:p>
          <a:p>
            <a:pPr marL="571500" lvl="0" indent="-571500" algn="just">
              <a:buFont typeface="+mj-lt"/>
              <a:buAutoNum type="romanUcPeriod"/>
            </a:pPr>
            <a:r>
              <a:rPr lang="ru-RU" dirty="0" smtClean="0"/>
              <a:t> Построение </a:t>
            </a:r>
            <a:r>
              <a:rPr lang="ru-RU" dirty="0"/>
              <a:t>формализованной </a:t>
            </a:r>
            <a:r>
              <a:rPr lang="ru-RU" dirty="0" smtClean="0"/>
              <a:t>модели</a:t>
            </a:r>
          </a:p>
          <a:p>
            <a:pPr marL="571500" lvl="0" indent="-571500" algn="just">
              <a:buFont typeface="+mj-lt"/>
              <a:buAutoNum type="romanUcPeriod"/>
            </a:pPr>
            <a:r>
              <a:rPr lang="ru-RU" dirty="0" smtClean="0"/>
              <a:t> </a:t>
            </a:r>
            <a:r>
              <a:rPr lang="ru-RU" dirty="0"/>
              <a:t>С</a:t>
            </a:r>
            <a:r>
              <a:rPr lang="ru-RU" dirty="0" smtClean="0"/>
              <a:t>оздание </a:t>
            </a:r>
            <a:r>
              <a:rPr lang="ru-RU" dirty="0"/>
              <a:t>компьютерной </a:t>
            </a:r>
            <a:r>
              <a:rPr lang="ru-RU" dirty="0" smtClean="0"/>
              <a:t>модели</a:t>
            </a:r>
          </a:p>
          <a:p>
            <a:pPr marL="571500" lvl="0" indent="-571500" algn="just">
              <a:buFont typeface="+mj-lt"/>
              <a:buAutoNum type="romanUcPeriod"/>
            </a:pPr>
            <a:r>
              <a:rPr lang="ru-RU" dirty="0"/>
              <a:t>П</a:t>
            </a:r>
            <a:r>
              <a:rPr lang="ru-RU" dirty="0" smtClean="0"/>
              <a:t>роведение </a:t>
            </a:r>
            <a:r>
              <a:rPr lang="ru-RU" dirty="0"/>
              <a:t>компьютерного </a:t>
            </a:r>
            <a:r>
              <a:rPr lang="ru-RU" dirty="0" smtClean="0"/>
              <a:t>эксперимента</a:t>
            </a:r>
          </a:p>
          <a:p>
            <a:pPr marL="571500" lvl="0" indent="-571500" algn="just">
              <a:buFont typeface="+mj-lt"/>
              <a:buAutoNum type="romanUcPeriod"/>
            </a:pPr>
            <a:r>
              <a:rPr lang="ru-RU" dirty="0" smtClean="0"/>
              <a:t> Анализ </a:t>
            </a:r>
            <a:r>
              <a:rPr lang="ru-RU" dirty="0"/>
              <a:t>и корректировка исследуемой </a:t>
            </a:r>
            <a:r>
              <a:rPr lang="ru-RU" dirty="0" smtClean="0"/>
              <a:t>модели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ПОСТАНОВКА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54" name="Группа 53"/>
          <p:cNvGrpSpPr/>
          <p:nvPr/>
        </p:nvGrpSpPr>
        <p:grpSpPr>
          <a:xfrm>
            <a:off x="1547664" y="1700808"/>
            <a:ext cx="5750481" cy="3988633"/>
            <a:chOff x="1413807" y="1772816"/>
            <a:chExt cx="5750481" cy="3988633"/>
          </a:xfrm>
        </p:grpSpPr>
        <p:grpSp>
          <p:nvGrpSpPr>
            <p:cNvPr id="45" name="Группа 44"/>
            <p:cNvGrpSpPr/>
            <p:nvPr/>
          </p:nvGrpSpPr>
          <p:grpSpPr>
            <a:xfrm>
              <a:off x="1413807" y="1772816"/>
              <a:ext cx="5445119" cy="3988633"/>
              <a:chOff x="1413807" y="1772816"/>
              <a:chExt cx="5445119" cy="3988633"/>
            </a:xfrm>
            <a:effectLst/>
          </p:grpSpPr>
          <p:cxnSp>
            <p:nvCxnSpPr>
              <p:cNvPr id="1027" name="AutoShape 3"/>
              <p:cNvCxnSpPr>
                <a:cxnSpLocks noChangeShapeType="1"/>
              </p:cNvCxnSpPr>
              <p:nvPr/>
            </p:nvCxnSpPr>
            <p:spPr bwMode="auto">
              <a:xfrm>
                <a:off x="3895543" y="1862295"/>
                <a:ext cx="0" cy="1230189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28" name="AutoShape 4"/>
              <p:cNvCxnSpPr>
                <a:cxnSpLocks noChangeShapeType="1"/>
              </p:cNvCxnSpPr>
              <p:nvPr/>
            </p:nvCxnSpPr>
            <p:spPr bwMode="auto">
              <a:xfrm flipV="1">
                <a:off x="2014371" y="1772816"/>
                <a:ext cx="1820816" cy="1409147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29" name="AutoShape 5"/>
              <p:cNvCxnSpPr>
                <a:cxnSpLocks noChangeShapeType="1"/>
              </p:cNvCxnSpPr>
              <p:nvPr/>
            </p:nvCxnSpPr>
            <p:spPr bwMode="auto">
              <a:xfrm flipV="1">
                <a:off x="4895887" y="1772816"/>
                <a:ext cx="1820816" cy="1409147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30" name="AutoShape 6"/>
              <p:cNvCxnSpPr>
                <a:cxnSpLocks noChangeShapeType="1"/>
              </p:cNvCxnSpPr>
              <p:nvPr/>
            </p:nvCxnSpPr>
            <p:spPr bwMode="auto">
              <a:xfrm flipV="1">
                <a:off x="4895887" y="3866389"/>
                <a:ext cx="1820816" cy="1409147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31" name="AutoShape 7"/>
              <p:cNvCxnSpPr>
                <a:cxnSpLocks noChangeShapeType="1"/>
              </p:cNvCxnSpPr>
              <p:nvPr/>
            </p:nvCxnSpPr>
            <p:spPr bwMode="auto">
              <a:xfrm>
                <a:off x="2014371" y="3181963"/>
                <a:ext cx="2881515" cy="0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32" name="AutoShape 8"/>
              <p:cNvCxnSpPr>
                <a:cxnSpLocks noChangeShapeType="1"/>
              </p:cNvCxnSpPr>
              <p:nvPr/>
            </p:nvCxnSpPr>
            <p:spPr bwMode="auto">
              <a:xfrm>
                <a:off x="2014371" y="5275537"/>
                <a:ext cx="2881515" cy="0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33" name="AutoShape 9"/>
              <p:cNvCxnSpPr>
                <a:cxnSpLocks noChangeShapeType="1"/>
              </p:cNvCxnSpPr>
              <p:nvPr/>
            </p:nvCxnSpPr>
            <p:spPr bwMode="auto">
              <a:xfrm>
                <a:off x="3835188" y="1772816"/>
                <a:ext cx="2881515" cy="0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34" name="AutoShape 10"/>
              <p:cNvCxnSpPr>
                <a:cxnSpLocks noChangeShapeType="1"/>
              </p:cNvCxnSpPr>
              <p:nvPr/>
            </p:nvCxnSpPr>
            <p:spPr bwMode="auto">
              <a:xfrm>
                <a:off x="2014371" y="3181963"/>
                <a:ext cx="0" cy="2093573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35" name="AutoShape 11"/>
              <p:cNvCxnSpPr>
                <a:cxnSpLocks noChangeShapeType="1"/>
              </p:cNvCxnSpPr>
              <p:nvPr/>
            </p:nvCxnSpPr>
            <p:spPr bwMode="auto">
              <a:xfrm>
                <a:off x="4895887" y="3174852"/>
                <a:ext cx="0" cy="2093573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36" name="AutoShape 12"/>
              <p:cNvCxnSpPr>
                <a:cxnSpLocks noChangeShapeType="1"/>
              </p:cNvCxnSpPr>
              <p:nvPr/>
            </p:nvCxnSpPr>
            <p:spPr bwMode="auto">
              <a:xfrm>
                <a:off x="6716703" y="1772816"/>
                <a:ext cx="0" cy="2093573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37" name="AutoShape 13"/>
              <p:cNvCxnSpPr>
                <a:cxnSpLocks noChangeShapeType="1"/>
              </p:cNvCxnSpPr>
              <p:nvPr/>
            </p:nvCxnSpPr>
            <p:spPr bwMode="auto">
              <a:xfrm flipV="1">
                <a:off x="2297623" y="1862295"/>
                <a:ext cx="1597920" cy="1230189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38" name="AutoShape 14"/>
              <p:cNvCxnSpPr>
                <a:cxnSpLocks noChangeShapeType="1"/>
              </p:cNvCxnSpPr>
              <p:nvPr/>
            </p:nvCxnSpPr>
            <p:spPr bwMode="auto">
              <a:xfrm flipV="1">
                <a:off x="4828958" y="1862295"/>
                <a:ext cx="1597920" cy="1230189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39" name="AutoShape 15"/>
              <p:cNvCxnSpPr>
                <a:cxnSpLocks noChangeShapeType="1"/>
              </p:cNvCxnSpPr>
              <p:nvPr/>
            </p:nvCxnSpPr>
            <p:spPr bwMode="auto">
              <a:xfrm>
                <a:off x="3895543" y="1862295"/>
                <a:ext cx="2531335" cy="0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40" name="AutoShape 16"/>
              <p:cNvCxnSpPr>
                <a:cxnSpLocks noChangeShapeType="1"/>
              </p:cNvCxnSpPr>
              <p:nvPr/>
            </p:nvCxnSpPr>
            <p:spPr bwMode="auto">
              <a:xfrm>
                <a:off x="2297623" y="3092484"/>
                <a:ext cx="2531335" cy="0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grpSp>
            <p:nvGrpSpPr>
              <p:cNvPr id="1041" name="Group 17"/>
              <p:cNvGrpSpPr>
                <a:grpSpLocks/>
              </p:cNvGrpSpPr>
              <p:nvPr/>
            </p:nvGrpSpPr>
            <p:grpSpPr bwMode="auto">
              <a:xfrm>
                <a:off x="3294978" y="3634692"/>
                <a:ext cx="540209" cy="843237"/>
                <a:chOff x="3215" y="5224"/>
                <a:chExt cx="904" cy="1423"/>
              </a:xfrm>
            </p:grpSpPr>
            <p:sp>
              <p:nvSpPr>
                <p:cNvPr id="1042" name="Rectangle 18"/>
                <p:cNvSpPr>
                  <a:spLocks noChangeArrowheads="1"/>
                </p:cNvSpPr>
                <p:nvPr/>
              </p:nvSpPr>
              <p:spPr bwMode="auto">
                <a:xfrm>
                  <a:off x="3215" y="5224"/>
                  <a:ext cx="904" cy="1423"/>
                </a:xfrm>
                <a:prstGeom prst="rect">
                  <a:avLst/>
                </a:prstGeom>
                <a:solidFill>
                  <a:srgbClr val="FFFFFF"/>
                </a:solidFill>
                <a:ln w="22225">
                  <a:solidFill>
                    <a:srgbClr val="000000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1043" name="AutoShape 19"/>
                <p:cNvCxnSpPr>
                  <a:cxnSpLocks noChangeShapeType="1"/>
                </p:cNvCxnSpPr>
                <p:nvPr/>
              </p:nvCxnSpPr>
              <p:spPr bwMode="auto">
                <a:xfrm flipV="1">
                  <a:off x="3215" y="6510"/>
                  <a:ext cx="195" cy="137"/>
                </a:xfrm>
                <a:prstGeom prst="straightConnector1">
                  <a:avLst/>
                </a:prstGeom>
                <a:noFill/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</p:cxnSp>
            <p:cxnSp>
              <p:nvCxnSpPr>
                <p:cNvPr id="1044" name="AutoShape 20"/>
                <p:cNvCxnSpPr>
                  <a:cxnSpLocks noChangeShapeType="1"/>
                </p:cNvCxnSpPr>
                <p:nvPr/>
              </p:nvCxnSpPr>
              <p:spPr bwMode="auto">
                <a:xfrm>
                  <a:off x="3410" y="6510"/>
                  <a:ext cx="709" cy="1"/>
                </a:xfrm>
                <a:prstGeom prst="straightConnector1">
                  <a:avLst/>
                </a:prstGeom>
                <a:noFill/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</p:cxnSp>
            <p:cxnSp>
              <p:nvCxnSpPr>
                <p:cNvPr id="1045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410" y="5224"/>
                  <a:ext cx="0" cy="1287"/>
                </a:xfrm>
                <a:prstGeom prst="straightConnector1">
                  <a:avLst/>
                </a:prstGeom>
                <a:noFill/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</p:cxnSp>
          </p:grpSp>
          <p:grpSp>
            <p:nvGrpSpPr>
              <p:cNvPr id="1046" name="Group 22"/>
              <p:cNvGrpSpPr>
                <a:grpSpLocks/>
              </p:cNvGrpSpPr>
              <p:nvPr/>
            </p:nvGrpSpPr>
            <p:grpSpPr bwMode="auto">
              <a:xfrm>
                <a:off x="4405276" y="2129547"/>
                <a:ext cx="540209" cy="843237"/>
                <a:chOff x="3215" y="5224"/>
                <a:chExt cx="904" cy="1423"/>
              </a:xfrm>
            </p:grpSpPr>
            <p:sp>
              <p:nvSpPr>
                <p:cNvPr id="1047" name="Rectangle 23"/>
                <p:cNvSpPr>
                  <a:spLocks noChangeArrowheads="1"/>
                </p:cNvSpPr>
                <p:nvPr/>
              </p:nvSpPr>
              <p:spPr bwMode="auto">
                <a:xfrm>
                  <a:off x="3215" y="5224"/>
                  <a:ext cx="904" cy="1423"/>
                </a:xfrm>
                <a:prstGeom prst="rect">
                  <a:avLst/>
                </a:prstGeom>
                <a:solidFill>
                  <a:srgbClr val="FFFFFF"/>
                </a:solidFill>
                <a:ln w="22225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1048" name="AutoShape 24"/>
                <p:cNvCxnSpPr>
                  <a:cxnSpLocks noChangeShapeType="1"/>
                </p:cNvCxnSpPr>
                <p:nvPr/>
              </p:nvCxnSpPr>
              <p:spPr bwMode="auto">
                <a:xfrm flipV="1">
                  <a:off x="3215" y="6510"/>
                  <a:ext cx="195" cy="137"/>
                </a:xfrm>
                <a:prstGeom prst="straightConnector1">
                  <a:avLst/>
                </a:prstGeom>
                <a:noFill/>
                <a:ln w="22225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</p:cxnSp>
            <p:cxnSp>
              <p:nvCxnSpPr>
                <p:cNvPr id="1049" name="AutoShape 25"/>
                <p:cNvCxnSpPr>
                  <a:cxnSpLocks noChangeShapeType="1"/>
                </p:cNvCxnSpPr>
                <p:nvPr/>
              </p:nvCxnSpPr>
              <p:spPr bwMode="auto">
                <a:xfrm>
                  <a:off x="3410" y="6510"/>
                  <a:ext cx="709" cy="1"/>
                </a:xfrm>
                <a:prstGeom prst="straightConnector1">
                  <a:avLst/>
                </a:prstGeom>
                <a:noFill/>
                <a:ln w="22225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</p:cxnSp>
            <p:cxnSp>
              <p:nvCxnSpPr>
                <p:cNvPr id="1050" name="AutoShape 26"/>
                <p:cNvCxnSpPr>
                  <a:cxnSpLocks noChangeShapeType="1"/>
                </p:cNvCxnSpPr>
                <p:nvPr/>
              </p:nvCxnSpPr>
              <p:spPr bwMode="auto">
                <a:xfrm flipV="1">
                  <a:off x="3410" y="5224"/>
                  <a:ext cx="0" cy="1287"/>
                </a:xfrm>
                <a:prstGeom prst="straightConnector1">
                  <a:avLst/>
                </a:prstGeom>
                <a:noFill/>
                <a:ln w="22225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</p:cxnSp>
          </p:grpSp>
          <p:sp>
            <p:nvSpPr>
              <p:cNvPr id="1051" name="AutoShape 27"/>
              <p:cNvSpPr>
                <a:spLocks noChangeArrowheads="1"/>
              </p:cNvSpPr>
              <p:nvPr/>
            </p:nvSpPr>
            <p:spPr bwMode="auto">
              <a:xfrm rot="16225532" flipH="1">
                <a:off x="4726604" y="4011666"/>
                <a:ext cx="1518181" cy="402169"/>
              </a:xfrm>
              <a:prstGeom prst="flowChartInputOutput">
                <a:avLst/>
              </a:prstGeom>
              <a:solidFill>
                <a:srgbClr val="FFFFFF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1052" name="AutoShape 28"/>
              <p:cNvCxnSpPr>
                <a:cxnSpLocks noChangeShapeType="1"/>
              </p:cNvCxnSpPr>
              <p:nvPr/>
            </p:nvCxnSpPr>
            <p:spPr bwMode="auto">
              <a:xfrm flipH="1">
                <a:off x="5526928" y="4663405"/>
                <a:ext cx="159553" cy="0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53" name="AutoShape 29"/>
              <p:cNvCxnSpPr>
                <a:cxnSpLocks noChangeShapeType="1"/>
              </p:cNvCxnSpPr>
              <p:nvPr/>
            </p:nvCxnSpPr>
            <p:spPr bwMode="auto">
              <a:xfrm flipH="1">
                <a:off x="5284312" y="4663405"/>
                <a:ext cx="242616" cy="189625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54" name="AutoShape 30"/>
              <p:cNvCxnSpPr>
                <a:cxnSpLocks noChangeShapeType="1"/>
              </p:cNvCxnSpPr>
              <p:nvPr/>
            </p:nvCxnSpPr>
            <p:spPr bwMode="auto">
              <a:xfrm flipV="1">
                <a:off x="5526928" y="3567138"/>
                <a:ext cx="0" cy="1096267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sp>
            <p:nvSpPr>
              <p:cNvPr id="1055" name="AutoShape 31"/>
              <p:cNvSpPr>
                <a:spLocks noChangeArrowheads="1"/>
              </p:cNvSpPr>
              <p:nvPr/>
            </p:nvSpPr>
            <p:spPr bwMode="auto">
              <a:xfrm rot="16200000" flipH="1">
                <a:off x="5575823" y="2865505"/>
                <a:ext cx="1108118" cy="430255"/>
              </a:xfrm>
              <a:prstGeom prst="parallelogram">
                <a:avLst>
                  <a:gd name="adj" fmla="val 64931"/>
                </a:avLst>
              </a:prstGeom>
              <a:solidFill>
                <a:srgbClr val="FFFFFF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1056" name="AutoShape 32"/>
              <p:cNvCxnSpPr>
                <a:cxnSpLocks noChangeShapeType="1"/>
              </p:cNvCxnSpPr>
              <p:nvPr/>
            </p:nvCxnSpPr>
            <p:spPr bwMode="auto">
              <a:xfrm flipH="1">
                <a:off x="6184262" y="3347885"/>
                <a:ext cx="160748" cy="0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57" name="AutoShape 33"/>
              <p:cNvCxnSpPr>
                <a:cxnSpLocks noChangeShapeType="1"/>
              </p:cNvCxnSpPr>
              <p:nvPr/>
            </p:nvCxnSpPr>
            <p:spPr bwMode="auto">
              <a:xfrm flipH="1">
                <a:off x="5914755" y="3347885"/>
                <a:ext cx="269507" cy="159996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58" name="AutoShape 34"/>
              <p:cNvCxnSpPr>
                <a:cxnSpLocks noChangeShapeType="1"/>
              </p:cNvCxnSpPr>
              <p:nvPr/>
            </p:nvCxnSpPr>
            <p:spPr bwMode="auto">
              <a:xfrm flipV="1">
                <a:off x="6184262" y="2630867"/>
                <a:ext cx="0" cy="717018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</p:cxnSp>
          <p:cxnSp>
            <p:nvCxnSpPr>
              <p:cNvPr id="1062" name="AutoShape 38"/>
              <p:cNvCxnSpPr>
                <a:cxnSpLocks noChangeShapeType="1"/>
              </p:cNvCxnSpPr>
              <p:nvPr/>
            </p:nvCxnSpPr>
            <p:spPr bwMode="auto">
              <a:xfrm>
                <a:off x="6157969" y="2070882"/>
                <a:ext cx="187042" cy="59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scene3d>
                <a:camera prst="orthographicFront"/>
                <a:lightRig rig="threePt" dir="t"/>
              </a:scene3d>
              <a:sp3d/>
            </p:spPr>
          </p:cxnSp>
          <p:sp>
            <p:nvSpPr>
              <p:cNvPr id="1063" name="Text Box 39"/>
              <p:cNvSpPr txBox="1">
                <a:spLocks noChangeArrowheads="1"/>
              </p:cNvSpPr>
              <p:nvPr/>
            </p:nvSpPr>
            <p:spPr bwMode="auto">
              <a:xfrm>
                <a:off x="6300192" y="1948811"/>
                <a:ext cx="558734" cy="369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4" name="Text Box 40"/>
              <p:cNvSpPr txBox="1">
                <a:spLocks noChangeArrowheads="1"/>
              </p:cNvSpPr>
              <p:nvPr/>
            </p:nvSpPr>
            <p:spPr bwMode="auto">
              <a:xfrm>
                <a:off x="3276454" y="5392274"/>
                <a:ext cx="558734" cy="369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B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5" name="Text Box 41"/>
              <p:cNvSpPr txBox="1">
                <a:spLocks noChangeArrowheads="1"/>
              </p:cNvSpPr>
              <p:nvPr/>
            </p:nvSpPr>
            <p:spPr bwMode="auto">
              <a:xfrm>
                <a:off x="6296607" y="4355265"/>
                <a:ext cx="558734" cy="369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6" name="Text Box 42"/>
              <p:cNvSpPr txBox="1">
                <a:spLocks noChangeArrowheads="1"/>
              </p:cNvSpPr>
              <p:nvPr/>
            </p:nvSpPr>
            <p:spPr bwMode="auto">
              <a:xfrm>
                <a:off x="1413807" y="3986090"/>
                <a:ext cx="380656" cy="369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H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47" name="Прямая соединительная линия 46"/>
            <p:cNvCxnSpPr/>
            <p:nvPr/>
          </p:nvCxnSpPr>
          <p:spPr>
            <a:xfrm>
              <a:off x="2051720" y="5733256"/>
              <a:ext cx="2880320" cy="0"/>
            </a:xfrm>
            <a:prstGeom prst="line">
              <a:avLst/>
            </a:prstGeom>
            <a:ln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flipV="1">
              <a:off x="5508104" y="4149080"/>
              <a:ext cx="1656184" cy="1440160"/>
            </a:xfrm>
            <a:prstGeom prst="line">
              <a:avLst/>
            </a:prstGeom>
            <a:ln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1449280" y="3212976"/>
              <a:ext cx="0" cy="2160240"/>
            </a:xfrm>
            <a:prstGeom prst="line">
              <a:avLst/>
            </a:prstGeom>
            <a:ln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ОПИСАТЕЛЬНАЯ МОДЕЛЬ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948647" y="1340768"/>
            <a:ext cx="4711584" cy="3168354"/>
            <a:chOff x="1452349" y="1772816"/>
            <a:chExt cx="5604179" cy="4018857"/>
          </a:xfrm>
        </p:grpSpPr>
        <p:cxnSp>
          <p:nvCxnSpPr>
            <p:cNvPr id="5" name="AutoShape 3"/>
            <p:cNvCxnSpPr>
              <a:cxnSpLocks noChangeShapeType="1"/>
            </p:cNvCxnSpPr>
            <p:nvPr/>
          </p:nvCxnSpPr>
          <p:spPr bwMode="auto">
            <a:xfrm>
              <a:off x="3895543" y="1862295"/>
              <a:ext cx="0" cy="1230189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" name="AutoShape 4"/>
            <p:cNvCxnSpPr>
              <a:cxnSpLocks noChangeShapeType="1"/>
            </p:cNvCxnSpPr>
            <p:nvPr/>
          </p:nvCxnSpPr>
          <p:spPr bwMode="auto">
            <a:xfrm flipV="1">
              <a:off x="2014371" y="1772816"/>
              <a:ext cx="1820816" cy="1409147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" name="AutoShape 5"/>
            <p:cNvCxnSpPr>
              <a:cxnSpLocks noChangeShapeType="1"/>
            </p:cNvCxnSpPr>
            <p:nvPr/>
          </p:nvCxnSpPr>
          <p:spPr bwMode="auto">
            <a:xfrm flipV="1">
              <a:off x="4895887" y="1772816"/>
              <a:ext cx="1820816" cy="1409147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8" name="AutoShape 6"/>
            <p:cNvCxnSpPr>
              <a:cxnSpLocks noChangeShapeType="1"/>
            </p:cNvCxnSpPr>
            <p:nvPr/>
          </p:nvCxnSpPr>
          <p:spPr bwMode="auto">
            <a:xfrm flipV="1">
              <a:off x="4895887" y="3866389"/>
              <a:ext cx="1820816" cy="1409147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" name="AutoShape 7"/>
            <p:cNvCxnSpPr>
              <a:cxnSpLocks noChangeShapeType="1"/>
            </p:cNvCxnSpPr>
            <p:nvPr/>
          </p:nvCxnSpPr>
          <p:spPr bwMode="auto">
            <a:xfrm>
              <a:off x="2014371" y="3181963"/>
              <a:ext cx="2881515" cy="0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" name="AutoShape 8"/>
            <p:cNvCxnSpPr>
              <a:cxnSpLocks noChangeShapeType="1"/>
            </p:cNvCxnSpPr>
            <p:nvPr/>
          </p:nvCxnSpPr>
          <p:spPr bwMode="auto">
            <a:xfrm>
              <a:off x="2014371" y="5275537"/>
              <a:ext cx="2881515" cy="0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" name="AutoShape 9"/>
            <p:cNvCxnSpPr>
              <a:cxnSpLocks noChangeShapeType="1"/>
            </p:cNvCxnSpPr>
            <p:nvPr/>
          </p:nvCxnSpPr>
          <p:spPr bwMode="auto">
            <a:xfrm>
              <a:off x="3835188" y="1772816"/>
              <a:ext cx="2881515" cy="0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" name="AutoShape 10"/>
            <p:cNvCxnSpPr>
              <a:cxnSpLocks noChangeShapeType="1"/>
            </p:cNvCxnSpPr>
            <p:nvPr/>
          </p:nvCxnSpPr>
          <p:spPr bwMode="auto">
            <a:xfrm>
              <a:off x="2014371" y="3181963"/>
              <a:ext cx="0" cy="2093573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" name="AutoShape 11"/>
            <p:cNvCxnSpPr>
              <a:cxnSpLocks noChangeShapeType="1"/>
            </p:cNvCxnSpPr>
            <p:nvPr/>
          </p:nvCxnSpPr>
          <p:spPr bwMode="auto">
            <a:xfrm>
              <a:off x="4895887" y="3174852"/>
              <a:ext cx="0" cy="2093573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" name="AutoShape 12"/>
            <p:cNvCxnSpPr>
              <a:cxnSpLocks noChangeShapeType="1"/>
            </p:cNvCxnSpPr>
            <p:nvPr/>
          </p:nvCxnSpPr>
          <p:spPr bwMode="auto">
            <a:xfrm>
              <a:off x="6716703" y="1772816"/>
              <a:ext cx="0" cy="2093573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5" name="AutoShape 13"/>
            <p:cNvCxnSpPr>
              <a:cxnSpLocks noChangeShapeType="1"/>
            </p:cNvCxnSpPr>
            <p:nvPr/>
          </p:nvCxnSpPr>
          <p:spPr bwMode="auto">
            <a:xfrm flipV="1">
              <a:off x="2297623" y="1862295"/>
              <a:ext cx="1597920" cy="1230189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6" name="AutoShape 14"/>
            <p:cNvCxnSpPr>
              <a:cxnSpLocks noChangeShapeType="1"/>
            </p:cNvCxnSpPr>
            <p:nvPr/>
          </p:nvCxnSpPr>
          <p:spPr bwMode="auto">
            <a:xfrm flipV="1">
              <a:off x="4828958" y="1862295"/>
              <a:ext cx="1597920" cy="1230189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" name="AutoShape 15"/>
            <p:cNvCxnSpPr>
              <a:cxnSpLocks noChangeShapeType="1"/>
            </p:cNvCxnSpPr>
            <p:nvPr/>
          </p:nvCxnSpPr>
          <p:spPr bwMode="auto">
            <a:xfrm>
              <a:off x="3895543" y="1862295"/>
              <a:ext cx="2531335" cy="0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" name="AutoShape 16"/>
            <p:cNvCxnSpPr>
              <a:cxnSpLocks noChangeShapeType="1"/>
            </p:cNvCxnSpPr>
            <p:nvPr/>
          </p:nvCxnSpPr>
          <p:spPr bwMode="auto">
            <a:xfrm>
              <a:off x="2297623" y="3092484"/>
              <a:ext cx="2531335" cy="0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9" name="Group 17"/>
            <p:cNvGrpSpPr>
              <a:grpSpLocks/>
            </p:cNvGrpSpPr>
            <p:nvPr/>
          </p:nvGrpSpPr>
          <p:grpSpPr bwMode="auto">
            <a:xfrm>
              <a:off x="3294978" y="3634692"/>
              <a:ext cx="540209" cy="843237"/>
              <a:chOff x="3215" y="5224"/>
              <a:chExt cx="904" cy="1423"/>
            </a:xfrm>
          </p:grpSpPr>
          <p:sp>
            <p:nvSpPr>
              <p:cNvPr id="41" name="Rectangle 18"/>
              <p:cNvSpPr>
                <a:spLocks noChangeArrowheads="1"/>
              </p:cNvSpPr>
              <p:nvPr/>
            </p:nvSpPr>
            <p:spPr bwMode="auto">
              <a:xfrm>
                <a:off x="3215" y="5224"/>
                <a:ext cx="904" cy="1423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42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3215" y="6510"/>
                <a:ext cx="195" cy="137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3" name="AutoShape 20"/>
              <p:cNvCxnSpPr>
                <a:cxnSpLocks noChangeShapeType="1"/>
              </p:cNvCxnSpPr>
              <p:nvPr/>
            </p:nvCxnSpPr>
            <p:spPr bwMode="auto">
              <a:xfrm>
                <a:off x="3410" y="6510"/>
                <a:ext cx="709" cy="1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4" name="AutoShape 21"/>
              <p:cNvCxnSpPr>
                <a:cxnSpLocks noChangeShapeType="1"/>
              </p:cNvCxnSpPr>
              <p:nvPr/>
            </p:nvCxnSpPr>
            <p:spPr bwMode="auto">
              <a:xfrm flipV="1">
                <a:off x="3410" y="5224"/>
                <a:ext cx="0" cy="1287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20" name="Group 22"/>
            <p:cNvGrpSpPr>
              <a:grpSpLocks/>
            </p:cNvGrpSpPr>
            <p:nvPr/>
          </p:nvGrpSpPr>
          <p:grpSpPr bwMode="auto">
            <a:xfrm>
              <a:off x="4405276" y="2129547"/>
              <a:ext cx="540209" cy="843237"/>
              <a:chOff x="3215" y="5224"/>
              <a:chExt cx="904" cy="1423"/>
            </a:xfrm>
          </p:grpSpPr>
          <p:sp>
            <p:nvSpPr>
              <p:cNvPr id="37" name="Rectangle 23"/>
              <p:cNvSpPr>
                <a:spLocks noChangeArrowheads="1"/>
              </p:cNvSpPr>
              <p:nvPr/>
            </p:nvSpPr>
            <p:spPr bwMode="auto">
              <a:xfrm>
                <a:off x="3215" y="5224"/>
                <a:ext cx="904" cy="1423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38" name="AutoShape 24"/>
              <p:cNvCxnSpPr>
                <a:cxnSpLocks noChangeShapeType="1"/>
              </p:cNvCxnSpPr>
              <p:nvPr/>
            </p:nvCxnSpPr>
            <p:spPr bwMode="auto">
              <a:xfrm flipV="1">
                <a:off x="3215" y="6510"/>
                <a:ext cx="195" cy="137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</p:cxnSp>
          <p:cxnSp>
            <p:nvCxnSpPr>
              <p:cNvPr id="39" name="AutoShape 25"/>
              <p:cNvCxnSpPr>
                <a:cxnSpLocks noChangeShapeType="1"/>
              </p:cNvCxnSpPr>
              <p:nvPr/>
            </p:nvCxnSpPr>
            <p:spPr bwMode="auto">
              <a:xfrm>
                <a:off x="3410" y="6510"/>
                <a:ext cx="709" cy="1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</p:cxnSp>
          <p:cxnSp>
            <p:nvCxnSpPr>
              <p:cNvPr id="40" name="AutoShape 26"/>
              <p:cNvCxnSpPr>
                <a:cxnSpLocks noChangeShapeType="1"/>
              </p:cNvCxnSpPr>
              <p:nvPr/>
            </p:nvCxnSpPr>
            <p:spPr bwMode="auto">
              <a:xfrm flipV="1">
                <a:off x="3410" y="5224"/>
                <a:ext cx="0" cy="1287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</p:cxnSp>
        </p:grpSp>
        <p:sp>
          <p:nvSpPr>
            <p:cNvPr id="21" name="AutoShape 27"/>
            <p:cNvSpPr>
              <a:spLocks noChangeArrowheads="1"/>
            </p:cNvSpPr>
            <p:nvPr/>
          </p:nvSpPr>
          <p:spPr bwMode="auto">
            <a:xfrm rot="16225532" flipH="1">
              <a:off x="4726604" y="4011666"/>
              <a:ext cx="1518181" cy="402169"/>
            </a:xfrm>
            <a:prstGeom prst="flowChartInputOutput">
              <a:avLst/>
            </a:prstGeom>
            <a:solidFill>
              <a:srgbClr val="FFFFFF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22" name="AutoShape 28"/>
            <p:cNvCxnSpPr>
              <a:cxnSpLocks noChangeShapeType="1"/>
            </p:cNvCxnSpPr>
            <p:nvPr/>
          </p:nvCxnSpPr>
          <p:spPr bwMode="auto">
            <a:xfrm flipH="1">
              <a:off x="5526928" y="4663405"/>
              <a:ext cx="159553" cy="0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" name="AutoShape 29"/>
            <p:cNvCxnSpPr>
              <a:cxnSpLocks noChangeShapeType="1"/>
            </p:cNvCxnSpPr>
            <p:nvPr/>
          </p:nvCxnSpPr>
          <p:spPr bwMode="auto">
            <a:xfrm flipH="1">
              <a:off x="5284312" y="4663405"/>
              <a:ext cx="242616" cy="189625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" name="AutoShape 30"/>
            <p:cNvCxnSpPr>
              <a:cxnSpLocks noChangeShapeType="1"/>
            </p:cNvCxnSpPr>
            <p:nvPr/>
          </p:nvCxnSpPr>
          <p:spPr bwMode="auto">
            <a:xfrm flipV="1">
              <a:off x="5526928" y="3567138"/>
              <a:ext cx="0" cy="1096267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5" name="AutoShape 31"/>
            <p:cNvSpPr>
              <a:spLocks noChangeArrowheads="1"/>
            </p:cNvSpPr>
            <p:nvPr/>
          </p:nvSpPr>
          <p:spPr bwMode="auto">
            <a:xfrm rot="16200000" flipH="1">
              <a:off x="5575823" y="2865505"/>
              <a:ext cx="1108118" cy="430255"/>
            </a:xfrm>
            <a:prstGeom prst="parallelogram">
              <a:avLst>
                <a:gd name="adj" fmla="val 64931"/>
              </a:avLst>
            </a:prstGeom>
            <a:solidFill>
              <a:srgbClr val="FFFFFF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26" name="AutoShape 32"/>
            <p:cNvCxnSpPr>
              <a:cxnSpLocks noChangeShapeType="1"/>
            </p:cNvCxnSpPr>
            <p:nvPr/>
          </p:nvCxnSpPr>
          <p:spPr bwMode="auto">
            <a:xfrm flipH="1">
              <a:off x="6184262" y="3347885"/>
              <a:ext cx="160748" cy="0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7" name="AutoShape 33"/>
            <p:cNvCxnSpPr>
              <a:cxnSpLocks noChangeShapeType="1"/>
            </p:cNvCxnSpPr>
            <p:nvPr/>
          </p:nvCxnSpPr>
          <p:spPr bwMode="auto">
            <a:xfrm flipH="1">
              <a:off x="5914755" y="3347885"/>
              <a:ext cx="269507" cy="159996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34"/>
            <p:cNvCxnSpPr>
              <a:cxnSpLocks noChangeShapeType="1"/>
            </p:cNvCxnSpPr>
            <p:nvPr/>
          </p:nvCxnSpPr>
          <p:spPr bwMode="auto">
            <a:xfrm flipV="1">
              <a:off x="6184262" y="2630867"/>
              <a:ext cx="0" cy="717018"/>
            </a:xfrm>
            <a:prstGeom prst="straightConnector1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9" name="AutoShape 35"/>
            <p:cNvCxnSpPr>
              <a:cxnSpLocks noChangeShapeType="1"/>
            </p:cNvCxnSpPr>
            <p:nvPr/>
          </p:nvCxnSpPr>
          <p:spPr bwMode="auto">
            <a:xfrm flipH="1">
              <a:off x="5345666" y="4227737"/>
              <a:ext cx="1710862" cy="1389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0" name="AutoShape 36"/>
            <p:cNvCxnSpPr>
              <a:cxnSpLocks noChangeShapeType="1"/>
            </p:cNvCxnSpPr>
            <p:nvPr/>
          </p:nvCxnSpPr>
          <p:spPr bwMode="auto">
            <a:xfrm flipV="1">
              <a:off x="2014372" y="5761248"/>
              <a:ext cx="2900915" cy="304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1" name="AutoShape 37"/>
            <p:cNvCxnSpPr>
              <a:cxnSpLocks noChangeShapeType="1"/>
            </p:cNvCxnSpPr>
            <p:nvPr/>
          </p:nvCxnSpPr>
          <p:spPr bwMode="auto">
            <a:xfrm>
              <a:off x="1452349" y="3174852"/>
              <a:ext cx="10159" cy="210068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2" name="AutoShape 38"/>
            <p:cNvCxnSpPr>
              <a:cxnSpLocks noChangeShapeType="1"/>
            </p:cNvCxnSpPr>
            <p:nvPr/>
          </p:nvCxnSpPr>
          <p:spPr bwMode="auto">
            <a:xfrm>
              <a:off x="6157969" y="2070882"/>
              <a:ext cx="187042" cy="59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33" name="Text Box 39"/>
            <p:cNvSpPr txBox="1">
              <a:spLocks noChangeArrowheads="1"/>
            </p:cNvSpPr>
            <p:nvPr/>
          </p:nvSpPr>
          <p:spPr bwMode="auto">
            <a:xfrm>
              <a:off x="6300192" y="1948811"/>
              <a:ext cx="558734" cy="369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 Box 40"/>
            <p:cNvSpPr txBox="1">
              <a:spLocks noChangeArrowheads="1"/>
            </p:cNvSpPr>
            <p:nvPr/>
          </p:nvSpPr>
          <p:spPr bwMode="auto">
            <a:xfrm>
              <a:off x="3276454" y="5392274"/>
              <a:ext cx="558734" cy="369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41"/>
            <p:cNvSpPr txBox="1">
              <a:spLocks noChangeArrowheads="1"/>
            </p:cNvSpPr>
            <p:nvPr/>
          </p:nvSpPr>
          <p:spPr bwMode="auto">
            <a:xfrm>
              <a:off x="6134271" y="4424512"/>
              <a:ext cx="558734" cy="369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 Box 42"/>
            <p:cNvSpPr txBox="1">
              <a:spLocks noChangeArrowheads="1"/>
            </p:cNvSpPr>
            <p:nvPr/>
          </p:nvSpPr>
          <p:spPr bwMode="auto">
            <a:xfrm>
              <a:off x="1494976" y="3986090"/>
              <a:ext cx="380656" cy="369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H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45" name="Таблица 44"/>
          <p:cNvGraphicFramePr>
            <a:graphicFrameLocks noGrp="1"/>
          </p:cNvGraphicFramePr>
          <p:nvPr/>
        </p:nvGraphicFramePr>
        <p:xfrm>
          <a:off x="193161" y="4779736"/>
          <a:ext cx="8712967" cy="1595353"/>
        </p:xfrm>
        <a:graphic>
          <a:graphicData uri="http://schemas.openxmlformats.org/drawingml/2006/table">
            <a:tbl>
              <a:tblPr/>
              <a:tblGrid>
                <a:gridCol w="1307035"/>
                <a:gridCol w="876983"/>
                <a:gridCol w="1032676"/>
                <a:gridCol w="995535"/>
                <a:gridCol w="1306367"/>
                <a:gridCol w="1367721"/>
                <a:gridCol w="1826650"/>
              </a:tblGrid>
              <a:tr h="9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Параметр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Длина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(м)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Ширина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(м)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Высота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(м)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Толщина стен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(м)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Количество окон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b="1" dirty="0" err="1">
                          <a:latin typeface="+mn-lt"/>
                          <a:ea typeface="Calibri"/>
                          <a:cs typeface="Times New Roman"/>
                        </a:rPr>
                        <a:t>шт</a:t>
                      </a: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Стоимость одного кирпича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800" b="1" baseline="-25000" dirty="0">
                          <a:latin typeface="+mn-lt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b="1" dirty="0" err="1">
                          <a:latin typeface="+mn-lt"/>
                          <a:ea typeface="Calibri"/>
                          <a:cs typeface="Times New Roman"/>
                        </a:rPr>
                        <a:t>руб</a:t>
                      </a: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489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Calibri"/>
                          <a:cs typeface="Times New Roman"/>
                        </a:rPr>
                        <a:t>Возможные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Calibri"/>
                          <a:cs typeface="Times New Roman"/>
                        </a:rPr>
                        <a:t>значения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3,5 - 7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3,5 - 7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2,2 – 2,6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0,25/0,37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1 - 5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12/14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ФОРМАЛИЗОВАННАЯ МОДЕЛЬ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05305" y="1416276"/>
            <a:ext cx="8582799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=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*(2*(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 *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- 2 -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*1.8) *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en-US" sz="3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*200</a:t>
            </a:r>
            <a:endParaRPr lang="ru-RU" sz="3600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/>
          </a:p>
          <a:p>
            <a:pPr lvl="0" indent="1787525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sz="2800" dirty="0" smtClean="0"/>
              <a:t> - </a:t>
            </a:r>
            <a:r>
              <a:rPr lang="ru-RU" sz="2800" dirty="0" smtClean="0"/>
              <a:t>общая стоимость кирпича</a:t>
            </a:r>
          </a:p>
          <a:p>
            <a:pPr lvl="0" indent="1787525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sz="3200" b="1" baseline="-25000" dirty="0" smtClean="0">
                <a:solidFill>
                  <a:schemeClr val="accent6">
                    <a:lumMod val="75000"/>
                  </a:schemeClr>
                </a:solidFill>
              </a:rPr>
              <a:t>K</a:t>
            </a:r>
            <a:r>
              <a:rPr lang="ru-RU" sz="2800" dirty="0" smtClean="0"/>
              <a:t> - стоимость одного кирпича</a:t>
            </a:r>
          </a:p>
          <a:p>
            <a:pPr lvl="0" indent="1787525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K</a:t>
            </a:r>
            <a:r>
              <a:rPr lang="ru-RU" sz="2800" dirty="0"/>
              <a:t> </a:t>
            </a:r>
            <a:r>
              <a:rPr lang="ru-RU" sz="2800" dirty="0" smtClean="0"/>
              <a:t>- количество окон</a:t>
            </a:r>
          </a:p>
          <a:p>
            <a:pPr lvl="0" indent="1787525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D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en-US" sz="2800" dirty="0" smtClean="0">
                <a:cs typeface="Times New Roman" pitchFamily="18" charset="0"/>
              </a:rPr>
              <a:t>- </a:t>
            </a:r>
            <a:r>
              <a:rPr lang="ru-RU" sz="2800" dirty="0" smtClean="0">
                <a:cs typeface="Times New Roman" pitchFamily="18" charset="0"/>
              </a:rPr>
              <a:t>толщина стен</a:t>
            </a:r>
          </a:p>
          <a:p>
            <a:pPr lvl="0" indent="1787525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L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en-US" sz="2800" dirty="0" smtClean="0">
                <a:cs typeface="Times New Roman" pitchFamily="18" charset="0"/>
              </a:rPr>
              <a:t>- </a:t>
            </a:r>
            <a:r>
              <a:rPr lang="ru-RU" sz="2800" dirty="0" smtClean="0">
                <a:cs typeface="Times New Roman" pitchFamily="18" charset="0"/>
              </a:rPr>
              <a:t>длина дома</a:t>
            </a:r>
          </a:p>
          <a:p>
            <a:pPr lvl="0" indent="178752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cs typeface="Times New Roman" pitchFamily="18" charset="0"/>
              </a:rPr>
              <a:t>B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-</a:t>
            </a:r>
            <a:r>
              <a:rPr kumimoji="0" lang="en-US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ширина дома</a:t>
            </a:r>
          </a:p>
          <a:p>
            <a:pPr lvl="0" indent="1787525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H</a:t>
            </a:r>
            <a:r>
              <a:rPr lang="en-US" sz="2800" dirty="0" smtClean="0">
                <a:cs typeface="Times New Roman" pitchFamily="18" charset="0"/>
              </a:rPr>
              <a:t> - </a:t>
            </a:r>
            <a:r>
              <a:rPr lang="ru-RU" sz="2800" dirty="0" smtClean="0">
                <a:cs typeface="Times New Roman" pitchFamily="18" charset="0"/>
              </a:rPr>
              <a:t>высота дома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588" indent="530225" algn="just">
              <a:buNone/>
            </a:pPr>
            <a:r>
              <a:rPr lang="ru-RU" dirty="0" smtClean="0"/>
              <a:t>Создать </a:t>
            </a:r>
            <a:r>
              <a:rPr lang="ru-RU" dirty="0"/>
              <a:t>компьютерную модель с помощью электронной таблицы </a:t>
            </a:r>
            <a:r>
              <a:rPr lang="en-US" dirty="0"/>
              <a:t>MS Excel</a:t>
            </a:r>
            <a:r>
              <a:rPr lang="ru-RU" dirty="0"/>
              <a:t>, используя </a:t>
            </a:r>
            <a:r>
              <a:rPr lang="ru-RU" b="1" dirty="0"/>
              <a:t>рабочую карту </a:t>
            </a:r>
            <a:r>
              <a:rPr lang="ru-RU" b="1" dirty="0" smtClean="0"/>
              <a:t>проекта</a:t>
            </a:r>
            <a:endParaRPr lang="ru-RU" dirty="0"/>
          </a:p>
          <a:p>
            <a:pPr marL="1588" indent="530225" algn="just">
              <a:buNone/>
            </a:pPr>
            <a:r>
              <a:rPr lang="ru-RU" dirty="0" smtClean="0"/>
              <a:t>Провести  </a:t>
            </a:r>
            <a:r>
              <a:rPr lang="ru-RU" dirty="0"/>
              <a:t>исследование </a:t>
            </a:r>
            <a:r>
              <a:rPr lang="ru-RU" dirty="0" smtClean="0"/>
              <a:t>созданной компьютерной </a:t>
            </a:r>
            <a:r>
              <a:rPr lang="ru-RU" dirty="0"/>
              <a:t>модели </a:t>
            </a:r>
            <a:endParaRPr lang="ru-RU" dirty="0" smtClean="0"/>
          </a:p>
          <a:p>
            <a:pPr marL="1588" indent="530225" algn="just">
              <a:buNone/>
            </a:pPr>
            <a:r>
              <a:rPr lang="ru-RU" dirty="0" smtClean="0"/>
              <a:t>Полученные </a:t>
            </a:r>
            <a:r>
              <a:rPr lang="ru-RU" dirty="0"/>
              <a:t>в результате исследования </a:t>
            </a:r>
            <a:r>
              <a:rPr lang="ru-RU" dirty="0" smtClean="0"/>
              <a:t>параметры занести </a:t>
            </a:r>
            <a:r>
              <a:rPr lang="ru-RU" dirty="0"/>
              <a:t>в таблицу </a:t>
            </a:r>
            <a:r>
              <a:rPr lang="ru-RU" b="1" dirty="0"/>
              <a:t>рабочей карты проекта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Заголовок 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ДОМАШНЕЕ ЗАДАНИЕ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Содержимое 47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3052936"/>
          </a:xfrm>
        </p:spPr>
        <p:txBody>
          <a:bodyPr/>
          <a:lstStyle/>
          <a:p>
            <a:pPr marL="1588" indent="354013" algn="just">
              <a:buNone/>
            </a:pPr>
            <a:r>
              <a:rPr lang="ru-RU" dirty="0"/>
              <a:t>Доработать созданную модель, добавив внутреннюю перегородку с одной дверью, считая что площадь двери 2 м</a:t>
            </a:r>
            <a:r>
              <a:rPr lang="ru-RU" baseline="30000" dirty="0"/>
              <a:t>2</a:t>
            </a:r>
            <a:r>
              <a:rPr lang="ru-RU" dirty="0"/>
              <a:t> и толщина стены 12 см. Денежная сумма на закупку кирпича должна быть в пределах 49000 - 50000 рублей.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ЗАКОНЧЕН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247</Words>
  <Application>Microsoft Office PowerPoint</Application>
  <PresentationFormat>Экран (4:3)</PresentationFormat>
  <Paragraphs>59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КОМПЬЮТЕРНОЕ МОДЕЛИРОВАНИЕ</vt:lpstr>
      <vt:lpstr>ОСНОВНЫЕ ПОНЯТИЯ</vt:lpstr>
      <vt:lpstr>ПОСТАНОВКА ЗАДАЧИ</vt:lpstr>
      <vt:lpstr>ОПИСАТЕЛЬНАЯ МОДЕЛЬ</vt:lpstr>
      <vt:lpstr>ФОРМАЛИЗОВАННАЯ МОДЕЛЬ</vt:lpstr>
      <vt:lpstr>ЗАДАЧА</vt:lpstr>
      <vt:lpstr>ДОМАШНЕЕ ЗАДАНИЕ</vt:lpstr>
      <vt:lpstr>УРОК ЗАКОНЧЕН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Люда</dc:creator>
  <cp:lastModifiedBy>Люда</cp:lastModifiedBy>
  <cp:revision>25</cp:revision>
  <dcterms:created xsi:type="dcterms:W3CDTF">2015-02-09T16:11:00Z</dcterms:created>
  <dcterms:modified xsi:type="dcterms:W3CDTF">2015-02-11T19:11:40Z</dcterms:modified>
</cp:coreProperties>
</file>